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Default Extension="png" ContentType="image/png"/>
  <Override PartName="/ppt/slides/slide11.xml" ContentType="application/vnd.openxmlformats-officedocument.presentationml.slide+xml"/>
  <Default Extension="xml" ContentType="application/xml"/>
  <Override PartName="/ppt/slides/slide9.xml" ContentType="application/vnd.openxmlformats-officedocument.presentationml.slide+xml"/>
  <Default Extension="jpeg" ContentType="image/jpeg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theme/theme2.xml" ContentType="application/vnd.openxmlformats-officedocument.them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Default Extension="bin" ContentType="application/vnd.openxmlformats-officedocument.presentationml.printerSettings"/>
  <Default Extension="tiff" ContentType="image/tiff"/>
  <Override PartName="/ppt/slides/slide10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handoutMasters/handoutMaster1.xml" ContentType="application/vnd.openxmlformats-officedocument.presentationml.handoutMaster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theme/theme3.xml" ContentType="application/vnd.openxmlformats-officedocument.theme+xml"/>
  <Override PartName="/ppt/notesMasters/notesMaster1.xml" ContentType="application/vnd.openxmlformats-officedocument.presentationml.notesMaster+xml"/>
  <Default Extension="pdf" ContentType="application/pdf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69" r:id="rId2"/>
    <p:sldId id="280" r:id="rId3"/>
    <p:sldId id="289" r:id="rId4"/>
    <p:sldId id="290" r:id="rId5"/>
    <p:sldId id="294" r:id="rId6"/>
    <p:sldId id="296" r:id="rId7"/>
    <p:sldId id="298" r:id="rId8"/>
    <p:sldId id="293" r:id="rId9"/>
    <p:sldId id="295" r:id="rId10"/>
    <p:sldId id="297" r:id="rId11"/>
    <p:sldId id="287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prnPr/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 showComments="0">
  <p:normalViewPr>
    <p:restoredLeft sz="15620"/>
    <p:restoredTop sz="94660"/>
  </p:normalViewPr>
  <p:slideViewPr>
    <p:cSldViewPr snapToGrid="0" snapToObjects="1">
      <p:cViewPr>
        <p:scale>
          <a:sx n="100" d="100"/>
          <a:sy n="100" d="100"/>
        </p:scale>
        <p:origin x="-1128" y="-1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notesMaster" Target="notesMasters/notesMaster1.xml"/><Relationship Id="rId14" Type="http://schemas.openxmlformats.org/officeDocument/2006/relationships/handoutMaster" Target="handoutMasters/handoutMaster1.xml"/><Relationship Id="rId15" Type="http://schemas.openxmlformats.org/officeDocument/2006/relationships/printerSettings" Target="printerSettings/printerSettings1.bin"/><Relationship Id="rId16" Type="http://schemas.openxmlformats.org/officeDocument/2006/relationships/presProps" Target="presProps.xml"/><Relationship Id="rId17" Type="http://schemas.openxmlformats.org/officeDocument/2006/relationships/viewProps" Target="viewProps.xml"/><Relationship Id="rId18" Type="http://schemas.openxmlformats.org/officeDocument/2006/relationships/theme" Target="theme/theme1.xml"/><Relationship Id="rId1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BCB47C-DFE5-DA44-9ED1-0256A2016134}" type="datetimeFigureOut">
              <a:rPr lang="en-US" smtClean="0"/>
              <a:pPr/>
              <a:t>6/10/15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490767-8F71-8741-918F-31BBE9E23D0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94EB71-2353-5A4F-8B6C-93EB0170C3AE}" type="datetimeFigureOut">
              <a:rPr lang="en-US" smtClean="0"/>
              <a:pPr/>
              <a:t>6/10/15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9D0D22-A3BA-6F4F-BFAD-9B3D0C8221A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11/01/12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F904F-1D1E-D64A-AB6D-4EFDBFFEC5B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11/01/12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F904F-1D1E-D64A-AB6D-4EFDBFFEC5B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11/01/12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F904F-1D1E-D64A-AB6D-4EFDBFFEC5B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11/01/12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F904F-1D1E-D64A-AB6D-4EFDBFFEC5B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11/01/12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F904F-1D1E-D64A-AB6D-4EFDBFFEC5B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11/01/12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F904F-1D1E-D64A-AB6D-4EFDBFFEC5B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11/01/12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F904F-1D1E-D64A-AB6D-4EFDBFFEC5B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11/01/12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F904F-1D1E-D64A-AB6D-4EFDBFFEC5B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11/01/12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F904F-1D1E-D64A-AB6D-4EFDBFFEC5B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11/01/12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F904F-1D1E-D64A-AB6D-4EFDBFFEC5B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11/01/12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F904F-1D1E-D64A-AB6D-4EFDBFFEC5B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11/01/12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7F904F-1D1E-D64A-AB6D-4EFDBFFEC5B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tif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df"/><Relationship Id="rId3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df"/><Relationship Id="rId5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d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pdf"/><Relationship Id="rId5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d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tif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tif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df"/><Relationship Id="rId3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tiff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1773238"/>
            <a:ext cx="5524500" cy="703262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J/Psi in the Coil</a:t>
            </a:r>
            <a:endParaRPr lang="en-US" sz="3200" b="1" dirty="0">
              <a:solidFill>
                <a:srgbClr val="FF0000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11/01/12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F904F-1D1E-D64A-AB6D-4EFDBFFEC5BA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1124310" y="2908300"/>
            <a:ext cx="445123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                                                      Chris and Leslie</a:t>
            </a:r>
          </a:p>
          <a:p>
            <a:r>
              <a:rPr lang="en-US" dirty="0" smtClean="0"/>
              <a:t>                                                      4</a:t>
            </a:r>
            <a:r>
              <a:rPr lang="en-US" baseline="30000" dirty="0" smtClean="0"/>
              <a:t>th</a:t>
            </a:r>
            <a:r>
              <a:rPr lang="en-US" dirty="0" smtClean="0"/>
              <a:t> June 2015</a:t>
            </a:r>
          </a:p>
          <a:p>
            <a:endParaRPr lang="en-US" dirty="0" smtClean="0"/>
          </a:p>
          <a:p>
            <a:endParaRPr lang="en-US" dirty="0" smtClean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200" y="0"/>
            <a:ext cx="7835900" cy="703262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+mn-lt"/>
                <a:cs typeface="Symbol" charset="2"/>
              </a:rPr>
              <a:t>Fit to coil + Target data:</a:t>
            </a:r>
            <a:r>
              <a:rPr lang="en-US" sz="3200" b="1" dirty="0" smtClean="0">
                <a:solidFill>
                  <a:srgbClr val="FF0000"/>
                </a:solidFill>
                <a:latin typeface="+mn-lt"/>
                <a:cs typeface="Symbol" charset="2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+mn-lt"/>
                <a:cs typeface="Symbol" charset="2"/>
              </a:rPr>
              <a:t>z</a:t>
            </a:r>
            <a:r>
              <a:rPr lang="en-US" sz="3200" b="1" dirty="0" smtClean="0">
                <a:solidFill>
                  <a:srgbClr val="FF0000"/>
                </a:solidFill>
                <a:latin typeface="+mn-lt"/>
                <a:cs typeface="Symbol" charset="2"/>
              </a:rPr>
              <a:t> :-</a:t>
            </a:r>
            <a:r>
              <a:rPr lang="en-US" sz="3200" b="1" dirty="0" smtClean="0">
                <a:solidFill>
                  <a:srgbClr val="FF0000"/>
                </a:solidFill>
                <a:latin typeface="+mn-lt"/>
                <a:cs typeface="Symbol" charset="2"/>
              </a:rPr>
              <a:t>50.0 </a:t>
            </a:r>
            <a:r>
              <a:rPr lang="en-US" sz="3200" b="1" dirty="0" err="1" smtClean="0">
                <a:solidFill>
                  <a:srgbClr val="FF0000"/>
                </a:solidFill>
                <a:latin typeface="+mn-lt"/>
                <a:cs typeface="Symbol" charset="2"/>
                <a:sym typeface="Wingdings"/>
              </a:rPr>
              <a:t></a:t>
            </a:r>
            <a:r>
              <a:rPr lang="en-US" sz="3200" b="1" dirty="0" smtClean="0">
                <a:solidFill>
                  <a:srgbClr val="FF0000"/>
                </a:solidFill>
                <a:latin typeface="+mn-lt"/>
                <a:cs typeface="Symbol" charset="2"/>
                <a:sym typeface="Wingdings"/>
              </a:rPr>
              <a:t> + </a:t>
            </a:r>
            <a:r>
              <a:rPr lang="en-US" sz="3200" b="1" dirty="0" smtClean="0">
                <a:solidFill>
                  <a:srgbClr val="FF0000"/>
                </a:solidFill>
                <a:latin typeface="+mn-lt"/>
                <a:cs typeface="Symbol" charset="2"/>
                <a:sym typeface="Wingdings"/>
              </a:rPr>
              <a:t>405.0 cm</a:t>
            </a:r>
            <a:endParaRPr lang="en-US" sz="32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11/01/12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F904F-1D1E-D64A-AB6D-4EFDBFFEC5BA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4597400" y="1917700"/>
            <a:ext cx="5334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en-US" dirty="0" smtClean="0">
                <a:cs typeface="Symbol" charset="2"/>
              </a:rPr>
              <a:t>Signal: 35.1</a:t>
            </a:r>
            <a:r>
              <a:rPr lang="en-US" dirty="0" smtClean="0"/>
              <a:t>±9.3</a:t>
            </a:r>
          </a:p>
          <a:p>
            <a:pPr marL="342900" indent="-342900"/>
            <a:endParaRPr lang="en-US" dirty="0" smtClean="0">
              <a:cs typeface="Symbol" charset="2"/>
            </a:endParaRPr>
          </a:p>
          <a:p>
            <a:pPr marL="342900" indent="-342900"/>
            <a:r>
              <a:rPr lang="en-US" dirty="0" smtClean="0">
                <a:cs typeface="Symbol" charset="2"/>
              </a:rPr>
              <a:t>Background: 50.8</a:t>
            </a:r>
          </a:p>
          <a:p>
            <a:pPr marL="342900" indent="-342900"/>
            <a:endParaRPr lang="en-US" dirty="0" smtClean="0">
              <a:cs typeface="Symbol" charset="2"/>
            </a:endParaRPr>
          </a:p>
          <a:p>
            <a:pPr marL="342900" indent="-342900"/>
            <a:r>
              <a:rPr lang="en-US" dirty="0" smtClean="0">
                <a:cs typeface="Symbol" charset="2"/>
              </a:rPr>
              <a:t>Significance: 4.9</a:t>
            </a:r>
            <a:r>
              <a:rPr lang="en-US" dirty="0" smtClean="0">
                <a:latin typeface="Symbol" charset="2"/>
                <a:cs typeface="Symbol" charset="2"/>
              </a:rPr>
              <a:t>s</a:t>
            </a:r>
            <a:r>
              <a:rPr lang="en-US" dirty="0" smtClean="0">
                <a:cs typeface="Symbol" charset="2"/>
              </a:rPr>
              <a:t> </a:t>
            </a:r>
          </a:p>
        </p:txBody>
      </p:sp>
      <p:pic>
        <p:nvPicPr>
          <p:cNvPr id="7" name="Picture 6" descr="printCoilTgt.tif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537" y="838709"/>
            <a:ext cx="3948525" cy="533297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8700" y="351631"/>
            <a:ext cx="5524500" cy="703262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+mn-lt"/>
                <a:cs typeface="Symbol" charset="2"/>
              </a:rPr>
              <a:t>Conclusion</a:t>
            </a:r>
            <a:endParaRPr lang="en-US" sz="32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11/01/12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F904F-1D1E-D64A-AB6D-4EFDBFFEC5BA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812800" y="1752600"/>
            <a:ext cx="7874000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endParaRPr lang="en-US" dirty="0" smtClean="0">
              <a:cs typeface="Symbol" charset="2"/>
            </a:endParaRPr>
          </a:p>
          <a:p>
            <a:pPr marL="342900" indent="-342900">
              <a:buClr>
                <a:srgbClr val="FF6600"/>
              </a:buClr>
            </a:pPr>
            <a:endParaRPr lang="en-US" dirty="0" smtClean="0"/>
          </a:p>
          <a:p>
            <a:pPr marL="342900" indent="-342900">
              <a:buClr>
                <a:srgbClr val="FF6600"/>
              </a:buClr>
              <a:buFont typeface="Wingdings" charset="2"/>
              <a:buChar char="u"/>
            </a:pPr>
            <a:r>
              <a:rPr lang="en-US" dirty="0" smtClean="0"/>
              <a:t>The coil signal is there!</a:t>
            </a:r>
          </a:p>
          <a:p>
            <a:pPr marL="342900" indent="-342900">
              <a:buClr>
                <a:srgbClr val="FF6600"/>
              </a:buClr>
              <a:buFont typeface="Wingdings" charset="2"/>
              <a:buChar char="u"/>
            </a:pPr>
            <a:r>
              <a:rPr lang="en-US" dirty="0" smtClean="0"/>
              <a:t>The earlier division is downstream/upstream of coil was wrong!</a:t>
            </a:r>
          </a:p>
          <a:p>
            <a:pPr marL="342900" indent="-342900">
              <a:buClr>
                <a:srgbClr val="FF6600"/>
              </a:buClr>
              <a:buFont typeface="Wingdings" charset="2"/>
              <a:buChar char="u"/>
            </a:pPr>
            <a:r>
              <a:rPr lang="en-US" dirty="0" smtClean="0"/>
              <a:t>We should see a few more events in the coil.</a:t>
            </a:r>
          </a:p>
          <a:p>
            <a:pPr marL="342900" indent="-342900">
              <a:buClr>
                <a:srgbClr val="FF6600"/>
              </a:buClr>
              <a:buFont typeface="Wingdings" charset="2"/>
              <a:buChar char="u"/>
            </a:pPr>
            <a:r>
              <a:rPr lang="en-US" dirty="0" smtClean="0"/>
              <a:t>Adding the coil + target data results in a good signal.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200" y="0"/>
            <a:ext cx="5524500" cy="703262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Data in Target with Chris’ cuts</a:t>
            </a:r>
            <a:endParaRPr lang="en-US" sz="3200" b="1" dirty="0">
              <a:solidFill>
                <a:srgbClr val="FF0000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11/01/12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F904F-1D1E-D64A-AB6D-4EFDBFFEC5BA}" type="slidenum">
              <a:rPr lang="en-US" smtClean="0"/>
              <a:pPr/>
              <a:t>2</a:t>
            </a:fld>
            <a:endParaRPr lang="en-US"/>
          </a:p>
        </p:txBody>
      </p:sp>
      <p:pic>
        <p:nvPicPr>
          <p:cNvPr id="7" name="Picture 6" descr="JpsiData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1371600" y="3651250"/>
            <a:ext cx="6070600" cy="27051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57200" y="703262"/>
            <a:ext cx="772514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en-US" dirty="0" smtClean="0"/>
              <a:t>Cuts used:</a:t>
            </a:r>
          </a:p>
          <a:p>
            <a:pPr marL="342900" indent="-342900">
              <a:buClr>
                <a:srgbClr val="FF6600"/>
              </a:buClr>
              <a:buFont typeface="Wingdings" charset="2"/>
              <a:buChar char="u"/>
            </a:pPr>
            <a:r>
              <a:rPr lang="en-US" dirty="0" smtClean="0"/>
              <a:t>Two </a:t>
            </a:r>
            <a:r>
              <a:rPr lang="en-US" dirty="0" err="1" smtClean="0"/>
              <a:t>muons</a:t>
            </a:r>
            <a:r>
              <a:rPr lang="en-US" dirty="0" smtClean="0"/>
              <a:t> only.</a:t>
            </a:r>
          </a:p>
          <a:p>
            <a:pPr marL="342900" indent="-342900">
              <a:buClr>
                <a:srgbClr val="FF6600"/>
              </a:buClr>
              <a:buFont typeface="Wingdings" charset="2"/>
              <a:buChar char="u"/>
            </a:pPr>
            <a:r>
              <a:rPr lang="en-US" dirty="0" smtClean="0"/>
              <a:t>No other track from vertex</a:t>
            </a:r>
          </a:p>
          <a:p>
            <a:pPr marL="342900" indent="-342900">
              <a:buClr>
                <a:srgbClr val="FF6600"/>
              </a:buClr>
              <a:buFont typeface="Wingdings" charset="2"/>
              <a:buChar char="u"/>
            </a:pPr>
            <a:r>
              <a:rPr lang="en-US" dirty="0" smtClean="0"/>
              <a:t> -1.0 &lt; (P</a:t>
            </a:r>
            <a:r>
              <a:rPr lang="en-US" baseline="-25000" dirty="0" smtClean="0"/>
              <a:t>-</a:t>
            </a:r>
            <a:r>
              <a:rPr lang="en-US" dirty="0" smtClean="0"/>
              <a:t> - P</a:t>
            </a:r>
            <a:r>
              <a:rPr lang="en-US" baseline="-25000" dirty="0" smtClean="0"/>
              <a:t>+</a:t>
            </a:r>
            <a:r>
              <a:rPr lang="en-US" dirty="0" smtClean="0"/>
              <a:t>) / (P</a:t>
            </a:r>
            <a:r>
              <a:rPr lang="en-US" baseline="-25000" dirty="0" smtClean="0"/>
              <a:t>-</a:t>
            </a:r>
            <a:r>
              <a:rPr lang="en-US" dirty="0" smtClean="0"/>
              <a:t> + P</a:t>
            </a:r>
            <a:r>
              <a:rPr lang="en-US" baseline="-25000" dirty="0" smtClean="0"/>
              <a:t>+</a:t>
            </a:r>
            <a:r>
              <a:rPr lang="en-US" dirty="0" smtClean="0"/>
              <a:t>) &lt;0.0</a:t>
            </a:r>
          </a:p>
          <a:p>
            <a:pPr marL="342900" indent="-342900">
              <a:buClr>
                <a:srgbClr val="FF6600"/>
              </a:buClr>
            </a:pPr>
            <a:r>
              <a:rPr lang="en-US" dirty="0" smtClean="0"/>
              <a:t>            (Before correction)</a:t>
            </a:r>
          </a:p>
          <a:p>
            <a:pPr marL="342900" indent="-342900">
              <a:buClr>
                <a:srgbClr val="FF6600"/>
              </a:buClr>
              <a:buFont typeface="Wingdings" charset="2"/>
              <a:buChar char="u"/>
            </a:pPr>
            <a:r>
              <a:rPr lang="en-US" dirty="0" smtClean="0"/>
              <a:t>P</a:t>
            </a:r>
            <a:r>
              <a:rPr lang="en-US" baseline="-25000" dirty="0" smtClean="0"/>
              <a:t>-</a:t>
            </a:r>
            <a:r>
              <a:rPr lang="en-US" dirty="0" smtClean="0"/>
              <a:t> , P</a:t>
            </a:r>
            <a:r>
              <a:rPr lang="en-US" baseline="-25000" dirty="0" smtClean="0"/>
              <a:t>+ </a:t>
            </a:r>
            <a:r>
              <a:rPr lang="en-US" dirty="0" smtClean="0"/>
              <a:t>each &gt; 1 </a:t>
            </a:r>
            <a:r>
              <a:rPr lang="en-US" dirty="0" err="1" smtClean="0"/>
              <a:t>GeV/c</a:t>
            </a:r>
            <a:endParaRPr lang="en-US" dirty="0" smtClean="0"/>
          </a:p>
          <a:p>
            <a:pPr marL="342900" indent="-342900">
              <a:buClr>
                <a:srgbClr val="FF6600"/>
              </a:buClr>
              <a:buFont typeface="Wingdings" charset="2"/>
              <a:buChar char="u"/>
            </a:pPr>
            <a:r>
              <a:rPr lang="en-US" dirty="0" err="1" smtClean="0"/>
              <a:t>P</a:t>
            </a:r>
            <a:r>
              <a:rPr lang="en-US" baseline="-25000" dirty="0" err="1" smtClean="0"/>
              <a:t>parent</a:t>
            </a:r>
            <a:r>
              <a:rPr lang="en-US" dirty="0" smtClean="0"/>
              <a:t> &gt; 5 </a:t>
            </a:r>
            <a:r>
              <a:rPr lang="en-US" dirty="0" err="1" smtClean="0"/>
              <a:t>GeV/c</a:t>
            </a:r>
            <a:endParaRPr lang="en-US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200" y="0"/>
            <a:ext cx="5524500" cy="703262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+mn-lt"/>
                <a:cs typeface="Symbol" charset="2"/>
              </a:rPr>
              <a:t>Old look at coil data</a:t>
            </a:r>
            <a:endParaRPr lang="en-US" sz="32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11/01/12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F904F-1D1E-D64A-AB6D-4EFDBFFEC5BA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565150" y="703262"/>
            <a:ext cx="812165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en-US" dirty="0" smtClean="0"/>
              <a:t>We do not have a good treatment of extrapolating through coil and of adding </a:t>
            </a:r>
            <a:r>
              <a:rPr lang="en-US" dirty="0" err="1" smtClean="0"/>
              <a:t>dE/dx</a:t>
            </a:r>
            <a:r>
              <a:rPr lang="en-US" dirty="0" smtClean="0"/>
              <a:t>.</a:t>
            </a:r>
          </a:p>
          <a:p>
            <a:pPr marL="342900" indent="-342900"/>
            <a:r>
              <a:rPr lang="en-US" dirty="0" smtClean="0">
                <a:cs typeface="Symbol" charset="2"/>
              </a:rPr>
              <a:t>I have added </a:t>
            </a:r>
            <a:r>
              <a:rPr lang="en-US" dirty="0" err="1" smtClean="0">
                <a:cs typeface="Symbol" charset="2"/>
              </a:rPr>
              <a:t>dEdx</a:t>
            </a:r>
            <a:r>
              <a:rPr lang="en-US" dirty="0" smtClean="0">
                <a:cs typeface="Symbol" charset="2"/>
              </a:rPr>
              <a:t> by hand, but angle still not right.</a:t>
            </a:r>
          </a:p>
          <a:p>
            <a:pPr marL="342900" indent="-342900"/>
            <a:endParaRPr lang="en-US" dirty="0" smtClean="0">
              <a:cs typeface="Symbol" charset="2"/>
            </a:endParaRPr>
          </a:p>
          <a:p>
            <a:pPr marL="342900" indent="-342900"/>
            <a:r>
              <a:rPr lang="en-US" dirty="0" smtClean="0">
                <a:cs typeface="Symbol" charset="2"/>
              </a:rPr>
              <a:t>I had divided the coil data into two halves:</a:t>
            </a:r>
          </a:p>
          <a:p>
            <a:pPr marL="342900" indent="-342900"/>
            <a:endParaRPr lang="en-US" dirty="0" smtClean="0">
              <a:cs typeface="Symbol" charset="2"/>
            </a:endParaRPr>
          </a:p>
          <a:p>
            <a:pPr marL="342900" indent="-342900">
              <a:buAutoNum type="alphaLcParenR"/>
            </a:pPr>
            <a:r>
              <a:rPr lang="en-US" dirty="0" smtClean="0">
                <a:cs typeface="Symbol" charset="2"/>
              </a:rPr>
              <a:t>-24.0 to -42.0  Downstream</a:t>
            </a:r>
          </a:p>
          <a:p>
            <a:pPr marL="342900" indent="-342900">
              <a:buAutoNum type="alphaLcParenR"/>
            </a:pPr>
            <a:r>
              <a:rPr lang="en-US" dirty="0" smtClean="0">
                <a:cs typeface="Symbol" charset="2"/>
              </a:rPr>
              <a:t>-70.0 to -42.0  Upstream</a:t>
            </a:r>
          </a:p>
          <a:p>
            <a:pPr marL="342900" indent="-342900">
              <a:buAutoNum type="alphaLcParenR"/>
            </a:pPr>
            <a:endParaRPr lang="en-US" dirty="0" smtClean="0">
              <a:cs typeface="Symbol" charset="2"/>
            </a:endParaRPr>
          </a:p>
          <a:p>
            <a:pPr marL="342900" indent="-342900"/>
            <a:r>
              <a:rPr lang="en-US" dirty="0" smtClean="0">
                <a:cs typeface="Symbol" charset="2"/>
              </a:rPr>
              <a:t>Used same cuts as for Target.</a:t>
            </a:r>
          </a:p>
          <a:p>
            <a:pPr marL="342900" indent="-342900"/>
            <a:endParaRPr lang="en-US" dirty="0" smtClean="0">
              <a:cs typeface="Symbol" charset="2"/>
            </a:endParaRPr>
          </a:p>
          <a:p>
            <a:pPr marL="342900" indent="-342900"/>
            <a:endParaRPr lang="en-US" dirty="0" smtClean="0">
              <a:cs typeface="Symbol" charset="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200" y="10319"/>
            <a:ext cx="5524500" cy="461962"/>
          </a:xfrm>
        </p:spPr>
        <p:txBody>
          <a:bodyPr>
            <a:normAutofit fontScale="90000"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+mn-lt"/>
                <a:cs typeface="Symbol" charset="2"/>
              </a:rPr>
              <a:t>Quick look at coil data</a:t>
            </a:r>
            <a:endParaRPr lang="en-US" sz="32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11/01/12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F904F-1D1E-D64A-AB6D-4EFDBFFEC5BA}" type="slidenum">
              <a:rPr lang="en-US" smtClean="0"/>
              <a:pPr/>
              <a:t>4</a:t>
            </a:fld>
            <a:endParaRPr lang="en-US"/>
          </a:p>
        </p:txBody>
      </p:sp>
      <p:pic>
        <p:nvPicPr>
          <p:cNvPr id="7" name="Picture 6" descr="prcoildown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457200" y="472281"/>
            <a:ext cx="4072659" cy="5270500"/>
          </a:xfrm>
          <a:prstGeom prst="rect">
            <a:avLst/>
          </a:prstGeom>
        </p:spPr>
      </p:pic>
      <p:pic>
        <p:nvPicPr>
          <p:cNvPr id="8" name="Picture 7" descr="prcoilup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4580659" y="472281"/>
            <a:ext cx="3945082" cy="51054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273300" y="2114034"/>
            <a:ext cx="13860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Downstream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6350000" y="2114034"/>
            <a:ext cx="11051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Upstream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1458908" y="5419615"/>
            <a:ext cx="632737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The Downstream showed a small enhancement as in the target.</a:t>
            </a:r>
          </a:p>
          <a:p>
            <a:r>
              <a:rPr lang="en-US" dirty="0" smtClean="0"/>
              <a:t>The Upstream does not.  </a:t>
            </a:r>
          </a:p>
          <a:p>
            <a:r>
              <a:rPr lang="en-US" dirty="0" smtClean="0"/>
              <a:t>But now I find that the coil is 23cm thick -24 </a:t>
            </a:r>
            <a:r>
              <a:rPr lang="en-US" dirty="0" err="1" smtClean="0">
                <a:sym typeface="Wingdings"/>
              </a:rPr>
              <a:t></a:t>
            </a:r>
            <a:r>
              <a:rPr lang="en-US" dirty="0" smtClean="0">
                <a:sym typeface="Wingdings"/>
              </a:rPr>
              <a:t> -50 approximately</a:t>
            </a:r>
            <a:endParaRPr lang="en-US" dirty="0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200" y="0"/>
            <a:ext cx="5524500" cy="703262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+mn-lt"/>
                <a:cs typeface="Symbol" charset="2"/>
              </a:rPr>
              <a:t>New look at coil data</a:t>
            </a:r>
            <a:endParaRPr lang="en-US" sz="32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11/01/12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F904F-1D1E-D64A-AB6D-4EFDBFFEC5BA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457200" y="703262"/>
            <a:ext cx="81216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en-US" dirty="0" smtClean="0">
                <a:cs typeface="Symbol" charset="2"/>
              </a:rPr>
              <a:t>I now divided the old coil data into two more reasonable halves:</a:t>
            </a:r>
          </a:p>
          <a:p>
            <a:pPr marL="342900" indent="-342900">
              <a:buAutoNum type="alphaLcParenR"/>
            </a:pPr>
            <a:r>
              <a:rPr lang="en-US" dirty="0" smtClean="0">
                <a:cs typeface="Symbol" charset="2"/>
              </a:rPr>
              <a:t>-50.0 to -24.0  Should be the correct coil.</a:t>
            </a:r>
          </a:p>
          <a:p>
            <a:pPr marL="342900" indent="-342900">
              <a:buAutoNum type="alphaLcParenR"/>
            </a:pPr>
            <a:r>
              <a:rPr lang="en-US" dirty="0" smtClean="0">
                <a:cs typeface="Symbol" charset="2"/>
              </a:rPr>
              <a:t>-70.0 to -50.0  Whatever is upstream.</a:t>
            </a:r>
          </a:p>
        </p:txBody>
      </p:sp>
      <p:pic>
        <p:nvPicPr>
          <p:cNvPr id="7" name="Picture 6" descr="coildown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1015999" y="1626592"/>
            <a:ext cx="3477491" cy="4500282"/>
          </a:xfrm>
          <a:prstGeom prst="rect">
            <a:avLst/>
          </a:prstGeom>
        </p:spPr>
      </p:pic>
      <p:pic>
        <p:nvPicPr>
          <p:cNvPr id="8" name="Picture 7" descr="coilup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4940300" y="1626592"/>
            <a:ext cx="3340100" cy="4322483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219200" y="5665209"/>
            <a:ext cx="533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en-US" dirty="0" smtClean="0">
                <a:cs typeface="Symbol" charset="2"/>
              </a:rPr>
              <a:t>Now more reasonable: Signal in coil, but NOT outside.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200" y="0"/>
            <a:ext cx="5524500" cy="703262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+mn-lt"/>
                <a:cs typeface="Symbol" charset="2"/>
              </a:rPr>
              <a:t>Fit to coil data: -50.0 </a:t>
            </a:r>
            <a:r>
              <a:rPr lang="en-US" sz="3200" b="1" dirty="0" err="1" smtClean="0">
                <a:solidFill>
                  <a:srgbClr val="FF0000"/>
                </a:solidFill>
                <a:latin typeface="+mn-lt"/>
                <a:cs typeface="Symbol" charset="2"/>
                <a:sym typeface="Wingdings"/>
              </a:rPr>
              <a:t></a:t>
            </a:r>
            <a:r>
              <a:rPr lang="en-US" sz="3200" b="1" dirty="0" smtClean="0">
                <a:solidFill>
                  <a:srgbClr val="FF0000"/>
                </a:solidFill>
                <a:latin typeface="+mn-lt"/>
                <a:cs typeface="Symbol" charset="2"/>
                <a:sym typeface="Wingdings"/>
              </a:rPr>
              <a:t> -24.0</a:t>
            </a:r>
            <a:endParaRPr lang="en-US" sz="32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11/01/12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F904F-1D1E-D64A-AB6D-4EFDBFFEC5BA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1219200" y="6171684"/>
            <a:ext cx="533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en-US" dirty="0" smtClean="0">
                <a:cs typeface="Symbol" charset="2"/>
              </a:rPr>
              <a:t>Now more reasonable: Signal in coil, but NOT outside.</a:t>
            </a:r>
          </a:p>
        </p:txBody>
      </p:sp>
      <p:pic>
        <p:nvPicPr>
          <p:cNvPr id="12" name="Picture 11" descr="printCoilDown.tif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168" y="703262"/>
            <a:ext cx="4121264" cy="5468422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4651432" y="1307068"/>
            <a:ext cx="4364446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Using the exact same limits as for the Target:</a:t>
            </a:r>
          </a:p>
          <a:p>
            <a:endParaRPr lang="en-US" dirty="0" smtClean="0"/>
          </a:p>
          <a:p>
            <a:r>
              <a:rPr lang="en-US" dirty="0" smtClean="0"/>
              <a:t>13.8±5.7 events in signal</a:t>
            </a:r>
          </a:p>
          <a:p>
            <a:endParaRPr lang="en-US" dirty="0" smtClean="0"/>
          </a:p>
          <a:p>
            <a:r>
              <a:rPr lang="en-US" dirty="0" smtClean="0"/>
              <a:t>Background 19.2</a:t>
            </a:r>
          </a:p>
          <a:p>
            <a:endParaRPr lang="en-US" dirty="0" smtClean="0"/>
          </a:p>
          <a:p>
            <a:r>
              <a:rPr lang="en-US" dirty="0" smtClean="0"/>
              <a:t>Significance: 3.2</a:t>
            </a:r>
            <a:r>
              <a:rPr lang="en-US" dirty="0" smtClean="0">
                <a:latin typeface="Symbol" charset="2"/>
                <a:cs typeface="Symbol" charset="2"/>
              </a:rPr>
              <a:t>s</a:t>
            </a:r>
            <a:endParaRPr lang="en-US" dirty="0"/>
          </a:p>
        </p:txBody>
      </p:sp>
      <p:cxnSp>
        <p:nvCxnSpPr>
          <p:cNvPr id="16" name="Straight Arrow Connector 15"/>
          <p:cNvCxnSpPr/>
          <p:nvPr/>
        </p:nvCxnSpPr>
        <p:spPr>
          <a:xfrm rot="10800000">
            <a:off x="4651432" y="5029200"/>
            <a:ext cx="1076268" cy="1588"/>
          </a:xfrm>
          <a:prstGeom prst="straightConnector1">
            <a:avLst/>
          </a:prstGeom>
          <a:ln>
            <a:solidFill>
              <a:srgbClr val="FF66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5727700" y="4846123"/>
            <a:ext cx="23505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Background subtracted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457" y="165100"/>
            <a:ext cx="2405853" cy="538162"/>
          </a:xfrm>
        </p:spPr>
        <p:txBody>
          <a:bodyPr>
            <a:normAutofit fontScale="90000"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+mn-lt"/>
                <a:cs typeface="Symbol" charset="2"/>
              </a:rPr>
              <a:t>Coil mass </a:t>
            </a:r>
            <a:br>
              <a:rPr lang="en-US" sz="3200" b="1" dirty="0" smtClean="0">
                <a:solidFill>
                  <a:srgbClr val="FF0000"/>
                </a:solidFill>
                <a:latin typeface="+mn-lt"/>
                <a:cs typeface="Symbol" charset="2"/>
              </a:rPr>
            </a:br>
            <a:r>
              <a:rPr lang="en-US" sz="3200" b="1" dirty="0" smtClean="0">
                <a:solidFill>
                  <a:srgbClr val="FF0000"/>
                </a:solidFill>
                <a:latin typeface="+mn-lt"/>
                <a:cs typeface="Symbol" charset="2"/>
              </a:rPr>
              <a:t>corrections </a:t>
            </a:r>
            <a:endParaRPr lang="en-US" sz="32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11/01/12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F904F-1D1E-D64A-AB6D-4EFDBFFEC5BA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81753" y="3418092"/>
            <a:ext cx="9062247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The coil effective density must be reduced for gaps in its construction and for the cooling water</a:t>
            </a:r>
          </a:p>
          <a:p>
            <a:r>
              <a:rPr lang="en-US" dirty="0" smtClean="0">
                <a:cs typeface="Symbol" charset="2"/>
              </a:rPr>
              <a:t>Geometry correction: </a:t>
            </a:r>
          </a:p>
          <a:p>
            <a:r>
              <a:rPr lang="en-US" dirty="0" smtClean="0"/>
              <a:t>Width: 785 </a:t>
            </a:r>
            <a:r>
              <a:rPr lang="en-US" dirty="0" err="1" smtClean="0"/>
              <a:t>x</a:t>
            </a:r>
            <a:r>
              <a:rPr lang="en-US" dirty="0" smtClean="0"/>
              <a:t> 4 + 94 </a:t>
            </a:r>
            <a:r>
              <a:rPr lang="en-US" dirty="0" err="1" smtClean="0"/>
              <a:t>x</a:t>
            </a:r>
            <a:r>
              <a:rPr lang="en-US" dirty="0" smtClean="0"/>
              <a:t> 2 + 200 =3528mm      Area = 3528 </a:t>
            </a:r>
            <a:r>
              <a:rPr lang="en-US" dirty="0" err="1" smtClean="0"/>
              <a:t>x</a:t>
            </a:r>
            <a:r>
              <a:rPr lang="en-US" dirty="0" smtClean="0"/>
              <a:t> 4000 = 14.11 m</a:t>
            </a:r>
            <a:r>
              <a:rPr lang="en-US" baseline="30000" dirty="0" smtClean="0"/>
              <a:t>2</a:t>
            </a:r>
          </a:p>
          <a:p>
            <a:r>
              <a:rPr lang="en-US" dirty="0" smtClean="0"/>
              <a:t>Remove: 2 </a:t>
            </a:r>
            <a:r>
              <a:rPr lang="en-US" dirty="0" err="1" smtClean="0"/>
              <a:t>x</a:t>
            </a:r>
            <a:r>
              <a:rPr lang="en-US" dirty="0" smtClean="0"/>
              <a:t> 94 </a:t>
            </a:r>
            <a:r>
              <a:rPr lang="en-US" dirty="0" err="1" smtClean="0"/>
              <a:t>x</a:t>
            </a:r>
            <a:r>
              <a:rPr lang="en-US" dirty="0" smtClean="0"/>
              <a:t> 4000 + 300 </a:t>
            </a:r>
            <a:r>
              <a:rPr lang="en-US" dirty="0" err="1" smtClean="0"/>
              <a:t>x</a:t>
            </a:r>
            <a:r>
              <a:rPr lang="en-US" dirty="0" smtClean="0"/>
              <a:t> </a:t>
            </a:r>
            <a:r>
              <a:rPr lang="en-US" dirty="0" smtClean="0">
                <a:latin typeface="Symbol" charset="2"/>
                <a:cs typeface="Symbol" charset="2"/>
              </a:rPr>
              <a:t>p</a:t>
            </a:r>
            <a:r>
              <a:rPr lang="en-US" baseline="30000" dirty="0" smtClean="0">
                <a:latin typeface="Symbol" charset="2"/>
                <a:cs typeface="Symbol" charset="2"/>
              </a:rPr>
              <a:t>2</a:t>
            </a:r>
            <a:r>
              <a:rPr lang="en-US" dirty="0" smtClean="0">
                <a:latin typeface="Symbol" charset="2"/>
                <a:cs typeface="Symbol" charset="2"/>
              </a:rPr>
              <a:t> + </a:t>
            </a:r>
            <a:r>
              <a:rPr lang="en-US" dirty="0" smtClean="0">
                <a:cs typeface="Symbol" charset="2"/>
              </a:rPr>
              <a:t>200 </a:t>
            </a:r>
            <a:r>
              <a:rPr lang="en-US" dirty="0" err="1" smtClean="0">
                <a:cs typeface="Symbol" charset="2"/>
              </a:rPr>
              <a:t>x</a:t>
            </a:r>
            <a:r>
              <a:rPr lang="en-US" dirty="0" smtClean="0">
                <a:cs typeface="Symbol" charset="2"/>
              </a:rPr>
              <a:t> (4000-600) = (0.752+0.283+0.680)m</a:t>
            </a:r>
            <a:r>
              <a:rPr lang="en-US" baseline="30000" dirty="0" smtClean="0">
                <a:cs typeface="Symbol" charset="2"/>
              </a:rPr>
              <a:t>2 </a:t>
            </a:r>
            <a:r>
              <a:rPr lang="en-US" dirty="0" smtClean="0">
                <a:cs typeface="Symbol" charset="2"/>
              </a:rPr>
              <a:t>= 1.72m</a:t>
            </a:r>
            <a:r>
              <a:rPr lang="en-US" baseline="30000" dirty="0" smtClean="0">
                <a:cs typeface="Symbol" charset="2"/>
              </a:rPr>
              <a:t>2</a:t>
            </a:r>
          </a:p>
          <a:p>
            <a:endParaRPr lang="en-US" baseline="30000" dirty="0" smtClean="0">
              <a:cs typeface="Symbol" charset="2"/>
            </a:endParaRPr>
          </a:p>
          <a:p>
            <a:r>
              <a:rPr lang="en-US" dirty="0" smtClean="0">
                <a:cs typeface="Symbol" charset="2"/>
              </a:rPr>
              <a:t>Geometry correction: (14.11-1.72)/14.11 = 0.878</a:t>
            </a:r>
          </a:p>
          <a:p>
            <a:endParaRPr lang="en-US" dirty="0" smtClean="0">
              <a:cs typeface="Symbol" charset="2"/>
            </a:endParaRPr>
          </a:p>
          <a:p>
            <a:r>
              <a:rPr lang="en-US" dirty="0" smtClean="0">
                <a:cs typeface="Symbol" charset="2"/>
              </a:rPr>
              <a:t>Cooling water correction:</a:t>
            </a:r>
          </a:p>
          <a:p>
            <a:r>
              <a:rPr lang="en-US" dirty="0" smtClean="0">
                <a:cs typeface="Symbol" charset="2"/>
              </a:rPr>
              <a:t>{(55x55- </a:t>
            </a:r>
            <a:r>
              <a:rPr lang="en-US" dirty="0" err="1" smtClean="0">
                <a:latin typeface="Symbol" charset="2"/>
                <a:cs typeface="Symbol" charset="2"/>
              </a:rPr>
              <a:t>p</a:t>
            </a:r>
            <a:r>
              <a:rPr lang="en-US" dirty="0" smtClean="0">
                <a:latin typeface="Symbol" charset="2"/>
                <a:cs typeface="Symbol" charset="2"/>
              </a:rPr>
              <a:t> </a:t>
            </a:r>
            <a:r>
              <a:rPr lang="en-US" dirty="0" err="1" smtClean="0">
                <a:cs typeface="Symbol" charset="2"/>
              </a:rPr>
              <a:t>x</a:t>
            </a:r>
            <a:r>
              <a:rPr lang="en-US" dirty="0" smtClean="0">
                <a:cs typeface="Symbol" charset="2"/>
              </a:rPr>
              <a:t> 11.5</a:t>
            </a:r>
            <a:r>
              <a:rPr lang="en-US" baseline="30000" dirty="0" smtClean="0">
                <a:cs typeface="Symbol" charset="2"/>
              </a:rPr>
              <a:t>2</a:t>
            </a:r>
            <a:r>
              <a:rPr lang="en-US" dirty="0" smtClean="0">
                <a:cs typeface="Symbol" charset="2"/>
              </a:rPr>
              <a:t> )</a:t>
            </a:r>
            <a:r>
              <a:rPr lang="en-US" dirty="0" err="1" smtClean="0">
                <a:cs typeface="Symbol" charset="2"/>
              </a:rPr>
              <a:t>x</a:t>
            </a:r>
            <a:r>
              <a:rPr lang="en-US" dirty="0" smtClean="0">
                <a:cs typeface="Symbol" charset="2"/>
              </a:rPr>
              <a:t> 2.7gm.cm</a:t>
            </a:r>
            <a:r>
              <a:rPr lang="en-US" baseline="30000" dirty="0" smtClean="0">
                <a:cs typeface="Symbol" charset="2"/>
              </a:rPr>
              <a:t>-3</a:t>
            </a:r>
            <a:r>
              <a:rPr lang="en-US" dirty="0" smtClean="0">
                <a:cs typeface="Symbol" charset="2"/>
              </a:rPr>
              <a:t> + </a:t>
            </a:r>
            <a:r>
              <a:rPr lang="en-US" dirty="0" err="1" smtClean="0">
                <a:latin typeface="Symbol" charset="2"/>
                <a:cs typeface="Symbol" charset="2"/>
              </a:rPr>
              <a:t>p</a:t>
            </a:r>
            <a:r>
              <a:rPr lang="en-US" dirty="0" smtClean="0">
                <a:latin typeface="Symbol" charset="2"/>
                <a:cs typeface="Symbol" charset="2"/>
              </a:rPr>
              <a:t> </a:t>
            </a:r>
            <a:r>
              <a:rPr lang="en-US" dirty="0" err="1" smtClean="0">
                <a:cs typeface="Symbol" charset="2"/>
              </a:rPr>
              <a:t>x</a:t>
            </a:r>
            <a:r>
              <a:rPr lang="en-US" dirty="0" smtClean="0">
                <a:cs typeface="Symbol" charset="2"/>
              </a:rPr>
              <a:t> 11.5</a:t>
            </a:r>
            <a:r>
              <a:rPr lang="en-US" baseline="30000" dirty="0" smtClean="0">
                <a:cs typeface="Symbol" charset="2"/>
              </a:rPr>
              <a:t>2</a:t>
            </a:r>
            <a:r>
              <a:rPr lang="en-US" dirty="0" smtClean="0">
                <a:cs typeface="Symbol" charset="2"/>
              </a:rPr>
              <a:t> </a:t>
            </a:r>
            <a:r>
              <a:rPr lang="en-US" dirty="0" err="1" smtClean="0">
                <a:cs typeface="Symbol" charset="2"/>
              </a:rPr>
              <a:t>x</a:t>
            </a:r>
            <a:r>
              <a:rPr lang="en-US" dirty="0" smtClean="0">
                <a:cs typeface="Symbol" charset="2"/>
              </a:rPr>
              <a:t> 1 gm.cm</a:t>
            </a:r>
            <a:r>
              <a:rPr lang="en-US" baseline="30000" dirty="0" smtClean="0">
                <a:cs typeface="Symbol" charset="2"/>
              </a:rPr>
              <a:t>-3</a:t>
            </a:r>
            <a:r>
              <a:rPr lang="en-US" dirty="0" smtClean="0">
                <a:cs typeface="Symbol" charset="2"/>
              </a:rPr>
              <a:t>}/{55 </a:t>
            </a:r>
            <a:r>
              <a:rPr lang="en-US" dirty="0" err="1" smtClean="0">
                <a:cs typeface="Symbol" charset="2"/>
              </a:rPr>
              <a:t>x</a:t>
            </a:r>
            <a:r>
              <a:rPr lang="en-US" dirty="0" smtClean="0">
                <a:cs typeface="Symbol" charset="2"/>
              </a:rPr>
              <a:t> 55 </a:t>
            </a:r>
            <a:r>
              <a:rPr lang="en-US" dirty="0" err="1" smtClean="0">
                <a:cs typeface="Symbol" charset="2"/>
              </a:rPr>
              <a:t>x</a:t>
            </a:r>
            <a:r>
              <a:rPr lang="en-US" dirty="0" smtClean="0">
                <a:cs typeface="Symbol" charset="2"/>
              </a:rPr>
              <a:t> 2.7gm.cm</a:t>
            </a:r>
            <a:r>
              <a:rPr lang="en-US" baseline="30000" dirty="0" smtClean="0">
                <a:cs typeface="Symbol" charset="2"/>
              </a:rPr>
              <a:t>-3</a:t>
            </a:r>
            <a:r>
              <a:rPr lang="en-US" dirty="0" smtClean="0">
                <a:cs typeface="Symbol" charset="2"/>
              </a:rPr>
              <a:t>} = 0.914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Overall correction: 0.878 </a:t>
            </a:r>
            <a:r>
              <a:rPr lang="en-US" dirty="0" err="1" smtClean="0"/>
              <a:t>x</a:t>
            </a:r>
            <a:r>
              <a:rPr lang="en-US" dirty="0" smtClean="0"/>
              <a:t> 0.914 </a:t>
            </a:r>
            <a:r>
              <a:rPr lang="en-US" b="1" dirty="0" smtClean="0">
                <a:solidFill>
                  <a:srgbClr val="FF0000"/>
                </a:solidFill>
              </a:rPr>
              <a:t>= 0.802</a:t>
            </a:r>
          </a:p>
        </p:txBody>
      </p:sp>
      <p:pic>
        <p:nvPicPr>
          <p:cNvPr id="11" name="Picture 10" descr="Coil2.tif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6536" y="165100"/>
            <a:ext cx="6887464" cy="3252992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81753" y="1092200"/>
            <a:ext cx="2368557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The corrections below</a:t>
            </a:r>
          </a:p>
          <a:p>
            <a:r>
              <a:rPr lang="en-US" dirty="0" smtClean="0"/>
              <a:t>are based on numbers</a:t>
            </a:r>
          </a:p>
          <a:p>
            <a:r>
              <a:rPr lang="en-US" dirty="0" smtClean="0"/>
              <a:t>in this figure describing</a:t>
            </a:r>
          </a:p>
          <a:p>
            <a:r>
              <a:rPr lang="en-US" dirty="0" smtClean="0"/>
              <a:t>the NOMAD coil.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200" y="0"/>
            <a:ext cx="5524500" cy="703262"/>
          </a:xfrm>
        </p:spPr>
        <p:txBody>
          <a:bodyPr>
            <a:normAutofit fontScale="90000"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+mn-lt"/>
                <a:cs typeface="Symbol" charset="2"/>
              </a:rPr>
              <a:t>Approximate efficiency and rates</a:t>
            </a:r>
            <a:endParaRPr lang="en-US" sz="32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11/01/12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F904F-1D1E-D64A-AB6D-4EFDBFFEC5BA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203200" y="703262"/>
            <a:ext cx="6927948" cy="61863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Clr>
                <a:srgbClr val="FF6600"/>
              </a:buClr>
              <a:buFont typeface="Arial"/>
              <a:buChar char="•"/>
            </a:pPr>
            <a:r>
              <a:rPr lang="en-US" dirty="0" smtClean="0"/>
              <a:t> Looked at target data as a </a:t>
            </a:r>
            <a:r>
              <a:rPr lang="en-US" dirty="0" err="1" smtClean="0"/>
              <a:t>funcion</a:t>
            </a:r>
            <a:r>
              <a:rPr lang="en-US" dirty="0" smtClean="0"/>
              <a:t> of  Z</a:t>
            </a:r>
          </a:p>
          <a:p>
            <a:pPr>
              <a:buClr>
                <a:srgbClr val="FF6600"/>
              </a:buClr>
              <a:buFont typeface="Arial"/>
              <a:buChar char="•"/>
            </a:pPr>
            <a:r>
              <a:rPr lang="en-US" dirty="0" smtClean="0"/>
              <a:t> It is weighted.</a:t>
            </a:r>
          </a:p>
          <a:p>
            <a:pPr>
              <a:buClr>
                <a:srgbClr val="FF6600"/>
              </a:buClr>
              <a:buFont typeface="Arial"/>
              <a:buChar char="•"/>
            </a:pPr>
            <a:r>
              <a:rPr lang="en-US" dirty="0" smtClean="0"/>
              <a:t>Fit as a function of </a:t>
            </a:r>
            <a:r>
              <a:rPr lang="en-US" dirty="0" err="1" smtClean="0"/>
              <a:t>z</a:t>
            </a:r>
            <a:r>
              <a:rPr lang="en-US" dirty="0" smtClean="0"/>
              <a:t> between +80 and +390 cm</a:t>
            </a:r>
          </a:p>
          <a:p>
            <a:pPr>
              <a:buClr>
                <a:srgbClr val="FF6600"/>
              </a:buClr>
              <a:buFont typeface="Arial"/>
              <a:buChar char="•"/>
            </a:pPr>
            <a:r>
              <a:rPr lang="en-US" dirty="0" smtClean="0">
                <a:latin typeface="Symbol" charset="2"/>
                <a:cs typeface="Symbol" charset="2"/>
              </a:rPr>
              <a:t> </a:t>
            </a:r>
            <a:r>
              <a:rPr lang="en-US" dirty="0" err="1" smtClean="0">
                <a:latin typeface="Symbol" charset="2"/>
                <a:cs typeface="Symbol" charset="2"/>
              </a:rPr>
              <a:t>S</a:t>
            </a:r>
            <a:r>
              <a:rPr lang="en-US" dirty="0" err="1" smtClean="0">
                <a:cs typeface="Symbol" charset="2"/>
              </a:rPr>
              <a:t>weight</a:t>
            </a:r>
            <a:r>
              <a:rPr lang="en-US" dirty="0" smtClean="0">
                <a:cs typeface="Symbol" charset="2"/>
              </a:rPr>
              <a:t>=0.274+0.780x 10</a:t>
            </a:r>
            <a:r>
              <a:rPr lang="en-US" baseline="30000" dirty="0" smtClean="0">
                <a:cs typeface="Symbol" charset="2"/>
              </a:rPr>
              <a:t>-4</a:t>
            </a:r>
            <a:r>
              <a:rPr lang="en-US" dirty="0" smtClean="0">
                <a:cs typeface="Symbol" charset="2"/>
              </a:rPr>
              <a:t> </a:t>
            </a:r>
            <a:r>
              <a:rPr lang="en-US" dirty="0" err="1" smtClean="0">
                <a:cs typeface="Symbol" charset="2"/>
              </a:rPr>
              <a:t>x</a:t>
            </a:r>
            <a:r>
              <a:rPr lang="en-US" dirty="0" smtClean="0">
                <a:cs typeface="Symbol" charset="2"/>
              </a:rPr>
              <a:t> Z</a:t>
            </a:r>
          </a:p>
          <a:p>
            <a:pPr>
              <a:buClr>
                <a:srgbClr val="FF6600"/>
              </a:buClr>
              <a:buFont typeface="Arial"/>
              <a:buChar char="•"/>
            </a:pPr>
            <a:r>
              <a:rPr lang="en-US" dirty="0" smtClean="0">
                <a:cs typeface="Symbol" charset="2"/>
              </a:rPr>
              <a:t>Small dependence.</a:t>
            </a:r>
          </a:p>
          <a:p>
            <a:pPr>
              <a:buClr>
                <a:srgbClr val="FF6600"/>
              </a:buClr>
              <a:buFont typeface="Arial"/>
              <a:buChar char="•"/>
            </a:pPr>
            <a:r>
              <a:rPr lang="en-US" dirty="0" smtClean="0">
                <a:cs typeface="Symbol" charset="2"/>
              </a:rPr>
              <a:t>Extrapolate to -37cm </a:t>
            </a:r>
            <a:r>
              <a:rPr lang="en-US" dirty="0" err="1" smtClean="0">
                <a:cs typeface="Symbol" charset="2"/>
                <a:sym typeface="Wingdings"/>
              </a:rPr>
              <a:t></a:t>
            </a:r>
            <a:r>
              <a:rPr lang="en-US" dirty="0" smtClean="0">
                <a:cs typeface="Symbol" charset="2"/>
                <a:sym typeface="Wingdings"/>
              </a:rPr>
              <a:t> 0.271</a:t>
            </a:r>
          </a:p>
          <a:p>
            <a:pPr>
              <a:buClr>
                <a:srgbClr val="FF6600"/>
              </a:buClr>
              <a:buFont typeface="Arial"/>
              <a:buChar char="•"/>
            </a:pPr>
            <a:endParaRPr lang="en-US" dirty="0" smtClean="0">
              <a:cs typeface="Symbol" charset="2"/>
              <a:sym typeface="Wingdings"/>
            </a:endParaRPr>
          </a:p>
          <a:p>
            <a:pPr>
              <a:buClr>
                <a:srgbClr val="FF6600"/>
              </a:buClr>
              <a:buFont typeface="Arial"/>
              <a:buChar char="•"/>
            </a:pPr>
            <a:r>
              <a:rPr lang="en-US" dirty="0" smtClean="0">
                <a:cs typeface="Symbol" charset="2"/>
                <a:sym typeface="Wingdings"/>
              </a:rPr>
              <a:t>Sum of generated weights: 27.1</a:t>
            </a:r>
          </a:p>
          <a:p>
            <a:pPr>
              <a:buClr>
                <a:srgbClr val="FF6600"/>
              </a:buClr>
              <a:buFont typeface="Arial"/>
              <a:buChar char="•"/>
            </a:pPr>
            <a:endParaRPr lang="en-US" dirty="0" smtClean="0">
              <a:cs typeface="Symbol" charset="2"/>
              <a:sym typeface="Wingdings"/>
            </a:endParaRPr>
          </a:p>
          <a:p>
            <a:pPr>
              <a:buClr>
                <a:srgbClr val="FF6600"/>
              </a:buClr>
              <a:buFont typeface="Arial"/>
              <a:buChar char="•"/>
            </a:pPr>
            <a:r>
              <a:rPr lang="en-US" dirty="0" smtClean="0">
                <a:cs typeface="Symbol" charset="2"/>
                <a:sym typeface="Wingdings"/>
              </a:rPr>
              <a:t>Per bin: 27.1/40</a:t>
            </a:r>
          </a:p>
          <a:p>
            <a:pPr>
              <a:buClr>
                <a:srgbClr val="FF6600"/>
              </a:buClr>
              <a:buFont typeface="Arial"/>
              <a:buChar char="•"/>
            </a:pPr>
            <a:endParaRPr lang="en-US" dirty="0" smtClean="0">
              <a:cs typeface="Symbol" charset="2"/>
              <a:sym typeface="Wingdings"/>
            </a:endParaRPr>
          </a:p>
          <a:p>
            <a:pPr>
              <a:buClr>
                <a:srgbClr val="FF6600"/>
              </a:buClr>
              <a:buFont typeface="Arial"/>
              <a:buChar char="•"/>
            </a:pPr>
            <a:r>
              <a:rPr lang="en-US" dirty="0" smtClean="0">
                <a:cs typeface="Symbol" charset="2"/>
                <a:sym typeface="Wingdings"/>
              </a:rPr>
              <a:t>Efficiency per bin: 0.271/ (27.1/40) = 0.4</a:t>
            </a:r>
          </a:p>
          <a:p>
            <a:pPr>
              <a:buClr>
                <a:srgbClr val="FF6600"/>
              </a:buClr>
              <a:buFont typeface="Arial"/>
              <a:buChar char="•"/>
            </a:pPr>
            <a:endParaRPr lang="en-US" dirty="0" smtClean="0">
              <a:cs typeface="Symbol" charset="2"/>
              <a:sym typeface="Wingdings"/>
            </a:endParaRPr>
          </a:p>
          <a:p>
            <a:pPr>
              <a:buClr>
                <a:srgbClr val="FF6600"/>
              </a:buClr>
              <a:buFont typeface="Arial"/>
              <a:buChar char="•"/>
            </a:pPr>
            <a:r>
              <a:rPr lang="en-US" dirty="0" smtClean="0">
                <a:cs typeface="Symbol" charset="2"/>
                <a:sym typeface="Wingdings"/>
              </a:rPr>
              <a:t>[Efficiency</a:t>
            </a:r>
            <a:r>
              <a:rPr lang="en-US" dirty="0" smtClean="0">
                <a:cs typeface="Symbol" charset="2"/>
              </a:rPr>
              <a:t> for whole target was 0.402</a:t>
            </a:r>
          </a:p>
          <a:p>
            <a:pPr>
              <a:buClr>
                <a:srgbClr val="FF6600"/>
              </a:buClr>
              <a:buFont typeface="Arial"/>
              <a:buChar char="•"/>
            </a:pPr>
            <a:r>
              <a:rPr lang="en-US" dirty="0" smtClean="0">
                <a:cs typeface="Symbol" charset="2"/>
              </a:rPr>
              <a:t>The Reason it’s not much higher in target is the</a:t>
            </a:r>
          </a:p>
          <a:p>
            <a:pPr>
              <a:buClr>
                <a:srgbClr val="FF6600"/>
              </a:buClr>
              <a:buFont typeface="Arial"/>
              <a:buChar char="•"/>
            </a:pPr>
            <a:r>
              <a:rPr lang="en-US" dirty="0" smtClean="0">
                <a:cs typeface="Symbol" charset="2"/>
              </a:rPr>
              <a:t>Missing chambers at times.]</a:t>
            </a:r>
          </a:p>
          <a:p>
            <a:pPr>
              <a:buClr>
                <a:srgbClr val="FF6600"/>
              </a:buClr>
              <a:buFont typeface="Arial"/>
              <a:buChar char="•"/>
            </a:pPr>
            <a:endParaRPr lang="en-US" dirty="0" smtClean="0">
              <a:cs typeface="Symbol" charset="2"/>
            </a:endParaRPr>
          </a:p>
          <a:p>
            <a:pPr>
              <a:buClr>
                <a:srgbClr val="FF6600"/>
              </a:buClr>
              <a:buFont typeface="Arial"/>
              <a:buChar char="•"/>
            </a:pPr>
            <a:r>
              <a:rPr lang="en-US" dirty="0" smtClean="0">
                <a:cs typeface="Symbol" charset="2"/>
              </a:rPr>
              <a:t>I see 18.2 events in target</a:t>
            </a:r>
          </a:p>
          <a:p>
            <a:pPr>
              <a:buClr>
                <a:srgbClr val="FF6600"/>
              </a:buClr>
              <a:buFont typeface="Arial"/>
              <a:buChar char="•"/>
            </a:pPr>
            <a:r>
              <a:rPr lang="en-US" dirty="0" smtClean="0">
                <a:cs typeface="Symbol" charset="2"/>
              </a:rPr>
              <a:t>Thickness of coil </a:t>
            </a:r>
            <a:r>
              <a:rPr lang="en-US" dirty="0" err="1" smtClean="0">
                <a:cs typeface="Symbol" charset="2"/>
              </a:rPr>
              <a:t>vs</a:t>
            </a:r>
            <a:r>
              <a:rPr lang="en-US" dirty="0" smtClean="0">
                <a:cs typeface="Symbol" charset="2"/>
              </a:rPr>
              <a:t> target= (2.7 </a:t>
            </a:r>
            <a:r>
              <a:rPr lang="en-US" dirty="0" err="1" smtClean="0">
                <a:cs typeface="Symbol" charset="2"/>
              </a:rPr>
              <a:t>x</a:t>
            </a:r>
            <a:r>
              <a:rPr lang="en-US" dirty="0" smtClean="0">
                <a:cs typeface="Symbol" charset="2"/>
              </a:rPr>
              <a:t> 23)/(0.1x410) = 62.1/41=1.5</a:t>
            </a:r>
          </a:p>
          <a:p>
            <a:pPr>
              <a:buClr>
                <a:srgbClr val="FF6600"/>
              </a:buClr>
              <a:buFont typeface="Arial"/>
              <a:buChar char="•"/>
            </a:pPr>
            <a:r>
              <a:rPr lang="en-US" dirty="0" smtClean="0">
                <a:cs typeface="Symbol" charset="2"/>
              </a:rPr>
              <a:t>So we expect in coil: 1.5 x18.2 </a:t>
            </a:r>
            <a:r>
              <a:rPr lang="en-US" dirty="0" err="1" smtClean="0">
                <a:cs typeface="Symbol" charset="2"/>
              </a:rPr>
              <a:t>x</a:t>
            </a:r>
            <a:r>
              <a:rPr lang="en-US" dirty="0" smtClean="0">
                <a:cs typeface="Symbol" charset="2"/>
              </a:rPr>
              <a:t> 0.802 = </a:t>
            </a:r>
            <a:r>
              <a:rPr lang="en-US" b="1" dirty="0" smtClean="0">
                <a:solidFill>
                  <a:srgbClr val="008000"/>
                </a:solidFill>
                <a:cs typeface="Symbol" charset="2"/>
              </a:rPr>
              <a:t>22 events </a:t>
            </a:r>
          </a:p>
          <a:p>
            <a:pPr>
              <a:buClr>
                <a:srgbClr val="FF6600"/>
              </a:buClr>
            </a:pPr>
            <a:r>
              <a:rPr lang="en-US" dirty="0" smtClean="0">
                <a:cs typeface="Symbol" charset="2"/>
              </a:rPr>
              <a:t>                                          Two slides back     </a:t>
            </a:r>
            <a:r>
              <a:rPr lang="en-US" b="1" dirty="0" smtClean="0">
                <a:solidFill>
                  <a:srgbClr val="FF0000"/>
                </a:solidFill>
                <a:cs typeface="Symbol" charset="2"/>
              </a:rPr>
              <a:t>We see ~13.8 ±5.7   ~2 </a:t>
            </a:r>
            <a:r>
              <a:rPr lang="en-US" b="1" dirty="0" err="1" smtClean="0">
                <a:solidFill>
                  <a:srgbClr val="FF0000"/>
                </a:solidFill>
                <a:latin typeface="Symbol" charset="2"/>
                <a:cs typeface="Symbol" charset="2"/>
              </a:rPr>
              <a:t>s</a:t>
            </a:r>
            <a:r>
              <a:rPr lang="en-US" b="1" dirty="0" smtClean="0">
                <a:solidFill>
                  <a:srgbClr val="FF0000"/>
                </a:solidFill>
                <a:latin typeface="Symbol" charset="2"/>
                <a:cs typeface="Symbol" charset="2"/>
              </a:rPr>
              <a:t>   </a:t>
            </a:r>
            <a:r>
              <a:rPr lang="en-US" b="1" dirty="0" smtClean="0">
                <a:solidFill>
                  <a:srgbClr val="FF0000"/>
                </a:solidFill>
                <a:cs typeface="Symbol" charset="2"/>
              </a:rPr>
              <a:t>low  </a:t>
            </a:r>
          </a:p>
          <a:p>
            <a:pPr>
              <a:buClr>
                <a:srgbClr val="FF6600"/>
              </a:buClr>
              <a:buFont typeface="Arial"/>
              <a:buChar char="•"/>
            </a:pPr>
            <a:endParaRPr lang="en-US" dirty="0" smtClean="0">
              <a:cs typeface="Symbol" charset="2"/>
            </a:endParaRPr>
          </a:p>
        </p:txBody>
      </p:sp>
      <p:pic>
        <p:nvPicPr>
          <p:cNvPr id="14" name="Picture 13" descr="CoilFit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5022272" y="368300"/>
            <a:ext cx="4121728" cy="5334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200" y="0"/>
            <a:ext cx="7886700" cy="703262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+mn-lt"/>
                <a:cs typeface="Symbol" charset="2"/>
              </a:rPr>
              <a:t>All events: -50.0 to +405.0cm Target +Coil</a:t>
            </a:r>
            <a:endParaRPr lang="en-US" sz="32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11/01/12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F904F-1D1E-D64A-AB6D-4EFDBFFEC5BA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3414121" y="5849875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en-US" dirty="0" smtClean="0">
                <a:cs typeface="Symbol" charset="2"/>
              </a:rPr>
              <a:t>Nice signal! </a:t>
            </a:r>
          </a:p>
        </p:txBody>
      </p:sp>
      <p:pic>
        <p:nvPicPr>
          <p:cNvPr id="11" name="Picture 10" descr="coiltgt2.tif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9279" y="703262"/>
            <a:ext cx="3640578" cy="50546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1487</TotalTime>
  <Words>725</Words>
  <Application>Microsoft Macintosh PowerPoint</Application>
  <PresentationFormat>On-screen Show (4:3)</PresentationFormat>
  <Paragraphs>117</Paragraphs>
  <Slides>11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J/Psi in the Coil</vt:lpstr>
      <vt:lpstr>Data in Target with Chris’ cuts</vt:lpstr>
      <vt:lpstr>Old look at coil data</vt:lpstr>
      <vt:lpstr>Quick look at coil data</vt:lpstr>
      <vt:lpstr>New look at coil data</vt:lpstr>
      <vt:lpstr>Fit to coil data: -50.0  -24.0</vt:lpstr>
      <vt:lpstr>Coil mass  corrections </vt:lpstr>
      <vt:lpstr>Approximate efficiency and rates</vt:lpstr>
      <vt:lpstr>All events: -50.0 to +405.0cm Target +Coil</vt:lpstr>
      <vt:lpstr>Fit to coil + Target data: z :-50.0  + 405.0 cm</vt:lpstr>
      <vt:lpstr>Conclusion</vt:lpstr>
    </vt:vector>
  </TitlesOfParts>
  <Company>Columbia University - Nevis Laboratories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Prototype Integration Test II April 26, 2012  </dc:title>
  <dc:creator>Georgia Karagiorgi</dc:creator>
  <cp:lastModifiedBy>Leslie Camilleri</cp:lastModifiedBy>
  <cp:revision>131</cp:revision>
  <dcterms:created xsi:type="dcterms:W3CDTF">2015-06-10T13:27:03Z</dcterms:created>
  <dcterms:modified xsi:type="dcterms:W3CDTF">2015-06-10T13:29:01Z</dcterms:modified>
</cp:coreProperties>
</file>