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76" r:id="rId4"/>
    <p:sldId id="272" r:id="rId5"/>
    <p:sldId id="277" r:id="rId6"/>
    <p:sldId id="273" r:id="rId7"/>
    <p:sldId id="274" r:id="rId8"/>
    <p:sldId id="275" r:id="rId9"/>
    <p:sldId id="278" r:id="rId10"/>
    <p:sldId id="289" r:id="rId11"/>
    <p:sldId id="288" r:id="rId12"/>
    <p:sldId id="279" r:id="rId13"/>
    <p:sldId id="280" r:id="rId14"/>
    <p:sldId id="282" r:id="rId15"/>
    <p:sldId id="281" r:id="rId16"/>
    <p:sldId id="283" r:id="rId17"/>
    <p:sldId id="284" r:id="rId18"/>
    <p:sldId id="303" r:id="rId19"/>
    <p:sldId id="301" r:id="rId20"/>
    <p:sldId id="302" r:id="rId21"/>
    <p:sldId id="285" r:id="rId22"/>
    <p:sldId id="286" r:id="rId23"/>
    <p:sldId id="287" r:id="rId24"/>
    <p:sldId id="290" r:id="rId25"/>
    <p:sldId id="259" r:id="rId26"/>
    <p:sldId id="304" r:id="rId27"/>
    <p:sldId id="292" r:id="rId28"/>
    <p:sldId id="319" r:id="rId29"/>
    <p:sldId id="264" r:id="rId30"/>
    <p:sldId id="263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8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945419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An Introduction to </a:t>
            </a:r>
            <a:br>
              <a:rPr lang="en-US" dirty="0" smtClean="0"/>
            </a:br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419600"/>
            <a:ext cx="5637010" cy="1905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Dubna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University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/>
              <a:t>Chris </a:t>
            </a:r>
            <a:r>
              <a:rPr lang="en-US" dirty="0" err="1" smtClean="0"/>
              <a:t>Kullenberg</a:t>
            </a:r>
            <a:endParaRPr lang="en-US" dirty="0" smtClean="0"/>
          </a:p>
          <a:p>
            <a:pPr algn="ctr"/>
            <a:r>
              <a:rPr lang="en-US" dirty="0" smtClean="0"/>
              <a:t>Oct. </a:t>
            </a:r>
            <a:r>
              <a:rPr lang="en-US" dirty="0" smtClean="0"/>
              <a:t>16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382000" cy="8492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 we want a smooth </a:t>
            </a:r>
            <a:br>
              <a:rPr lang="en-US" dirty="0" smtClean="0"/>
            </a:br>
            <a:r>
              <a:rPr lang="en-US" dirty="0" smtClean="0"/>
              <a:t>activation function?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06907"/>
            <a:ext cx="4775200" cy="358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838200" y="2133600"/>
            <a:ext cx="111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Bad!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8136" y="1304781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Small changes in weights move us along this curve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At some point a small change will cause a sudden change in the activation of the neuron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This will cause chaotic behavior in the network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334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We need a continuous activation function so that the network changes smoothly when modifying the parameters!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ReLu</a:t>
            </a:r>
            <a:r>
              <a:rPr lang="en-US" dirty="0" smtClean="0"/>
              <a:t>: The new activation function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274804" cy="2860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495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ReLu</a:t>
            </a:r>
            <a:r>
              <a:rPr lang="en-US" sz="2400" dirty="0" smtClean="0"/>
              <a:t> is non-linear, because all negative inputs are 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400" dirty="0" smtClean="0"/>
              <a:t>             changed  to zero</a:t>
            </a: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Used to avoid small contributions from neurons in early layers in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deep networks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a bias term in the sum?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1"/>
            <a:ext cx="3431507" cy="2362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29156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Let’s use the 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Sigmoid activation function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Let’s also assume that the input to the function is always very large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(without a bias term)</a:t>
            </a:r>
            <a:r>
              <a:rPr lang="en-US" sz="2000" dirty="0" smtClean="0"/>
              <a:t>: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000" dirty="0"/>
              <a:t> </a:t>
            </a:r>
            <a:r>
              <a:rPr lang="en-US" sz="2000" dirty="0" smtClean="0"/>
              <a:t>            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x</a:t>
            </a:r>
            <a:r>
              <a:rPr lang="en-US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+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w</a:t>
            </a:r>
            <a:r>
              <a:rPr lang="en-US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x</a:t>
            </a:r>
            <a:r>
              <a:rPr lang="en-US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) &gt; 1000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neuron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output will always be 1</a:t>
            </a:r>
            <a:r>
              <a:rPr lang="en-US" sz="2000" dirty="0" smtClean="0"/>
              <a:t>, because the inputs to the activation function are always much larger than 4!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Always returning 1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(independent of input)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chemeClr val="tx2"/>
                </a:solidFill>
              </a:rPr>
              <a:t>not very useful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We need to 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shift the inputs down by ~1000 </a:t>
            </a:r>
            <a:r>
              <a:rPr lang="en-US" sz="2000" dirty="0" smtClean="0"/>
              <a:t>to put them in a range where the sigmoid function can discriminate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This is done with the bias term, which is learned for each neuron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Training the network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First initialize all network parameters 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(traditionally this is done randomly)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Then pass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labeled data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(with the correct answers)</a:t>
            </a:r>
            <a:r>
              <a:rPr lang="en-US" sz="2400" dirty="0" smtClean="0"/>
              <a:t> through the network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Check how correct the network solution is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(Cost function)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Modify parameters to make the network solution a bit more correct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(Backpropagation)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Continue running data through the network and modifying parameters until desired accuracy is achieved 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400" dirty="0" smtClean="0"/>
              <a:t>   (or for a set number of repetitions)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We need a set of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labeled data</a:t>
            </a:r>
            <a:r>
              <a:rPr lang="en-US" sz="2400" dirty="0" smtClean="0"/>
              <a:t> to train the network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(supervised learning). </a:t>
            </a:r>
            <a:r>
              <a:rPr lang="en-US" sz="2400" dirty="0" smtClean="0"/>
              <a:t>This will be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N</a:t>
            </a:r>
            <a:r>
              <a:rPr lang="en-US" sz="2400" dirty="0" smtClean="0"/>
              <a:t> entries, each with:</a:t>
            </a:r>
          </a:p>
          <a:p>
            <a:pPr marL="1657350" lvl="3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A list of input variables: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x</a:t>
            </a:r>
            <a:r>
              <a:rPr lang="en-US" sz="3200" baseline="-2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x</a:t>
            </a:r>
            <a:r>
              <a:rPr lang="en-US" sz="3200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x</a:t>
            </a:r>
            <a:r>
              <a:rPr lang="en-US" sz="3200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….</a:t>
            </a:r>
          </a:p>
          <a:p>
            <a:pPr marL="1657350" lvl="3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 “solution” for each entry                    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(correct category, for example)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We split this data into a </a:t>
            </a:r>
            <a:r>
              <a:rPr lang="en-US" sz="2400" dirty="0" smtClean="0">
                <a:solidFill>
                  <a:schemeClr val="tx2"/>
                </a:solidFill>
              </a:rPr>
              <a:t>training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tx2"/>
                </a:solidFill>
              </a:rPr>
              <a:t>testing</a:t>
            </a:r>
            <a:r>
              <a:rPr lang="en-US" sz="2400" dirty="0" smtClean="0"/>
              <a:t> set   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(generally 2/3 and 1/3 of the full set, respectively)</a:t>
            </a:r>
          </a:p>
          <a:p>
            <a:pPr>
              <a:buClr>
                <a:schemeClr val="tx2"/>
              </a:buClr>
              <a:buSzPct val="150000"/>
            </a:pPr>
            <a:endParaRPr lang="en-US" sz="24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training set </a:t>
            </a:r>
            <a:r>
              <a:rPr lang="en-US" sz="2400" dirty="0" smtClean="0"/>
              <a:t>is used to train the network, or tune its parameters</a:t>
            </a:r>
          </a:p>
          <a:p>
            <a:pPr>
              <a:buClr>
                <a:schemeClr val="tx2"/>
              </a:buClr>
              <a:buSzPct val="150000"/>
            </a:pPr>
            <a:endParaRPr lang="en-US" sz="24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testing set </a:t>
            </a:r>
            <a:r>
              <a:rPr lang="en-US" sz="2400" dirty="0" smtClean="0"/>
              <a:t>is used to test the network on data it has not seen during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Cost/Loss Function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Cost function </a:t>
            </a:r>
            <a:r>
              <a:rPr lang="en-US" sz="2000" dirty="0" smtClean="0"/>
              <a:t>tells us how correct the network output is. It is any function such that the 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minimum value occurs at the correct solution</a:t>
            </a:r>
            <a:r>
              <a:rPr lang="en-US" sz="2000" dirty="0" smtClean="0"/>
              <a:t>.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We want this to be a minimum because we will use its gradient to modify parameters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A typical cost function: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2"/>
              </a:buClr>
              <a:buSzPct val="150000"/>
            </a:pPr>
            <a:r>
              <a:rPr lang="en-US" sz="2000" dirty="0" smtClean="0"/>
              <a:t>     Where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a</a:t>
            </a:r>
            <a:r>
              <a:rPr lang="en-US" sz="2000" dirty="0" smtClean="0"/>
              <a:t> is the network 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000" dirty="0"/>
              <a:t> </a:t>
            </a:r>
            <a:r>
              <a:rPr lang="en-US" sz="2000" dirty="0" smtClean="0"/>
              <a:t>    output and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y</a:t>
            </a:r>
            <a:r>
              <a:rPr lang="en-US" sz="2000" dirty="0" smtClean="0"/>
              <a:t> is the correct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000" dirty="0"/>
              <a:t> </a:t>
            </a:r>
            <a:r>
              <a:rPr lang="en-US" sz="2000" dirty="0" smtClean="0"/>
              <a:t>    solution from the data.</a:t>
            </a:r>
          </a:p>
          <a:p>
            <a:pPr>
              <a:buClr>
                <a:schemeClr val="tx2"/>
              </a:buClr>
              <a:buSzPct val="150000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3" y="3810000"/>
            <a:ext cx="2232539" cy="883379"/>
          </a:xfrm>
          <a:prstGeom prst="rect">
            <a:avLst/>
          </a:prstGeom>
        </p:spPr>
      </p:pic>
      <p:pic>
        <p:nvPicPr>
          <p:cNvPr id="1026" name="Picture 2" descr="C:\Users\chris\OneDrive\Documents\Research\Talks\Neural Nets and Deep Learning Lecture - Dubna University April2019\figs\Cost-Fun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83569"/>
            <a:ext cx="4918333" cy="41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Modify parameters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To modify the network parameters we use </a:t>
            </a:r>
            <a:r>
              <a:rPr lang="en-US" sz="2400" dirty="0" smtClean="0">
                <a:solidFill>
                  <a:schemeClr val="tx2"/>
                </a:solidFill>
              </a:rPr>
              <a:t>Backpropagation</a:t>
            </a:r>
            <a:r>
              <a:rPr lang="en-US" sz="2400" dirty="0" smtClean="0"/>
              <a:t>, or </a:t>
            </a:r>
            <a:r>
              <a:rPr lang="en-US" sz="2400" dirty="0" smtClean="0">
                <a:solidFill>
                  <a:schemeClr val="tx2"/>
                </a:solidFill>
              </a:rPr>
              <a:t>Gradient Descent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Effectively we calculate the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partial derivatives of the cost function</a:t>
            </a:r>
            <a:r>
              <a:rPr lang="en-US" sz="2400" dirty="0" smtClean="0"/>
              <a:t> with respect to all of the parameters. This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gives us the gradient</a:t>
            </a:r>
            <a:r>
              <a:rPr lang="en-US" sz="2400" dirty="0" smtClean="0"/>
              <a:t>.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We then move a small amount in the direction opposite of the gradient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(want lower cost function) </a:t>
            </a:r>
            <a:r>
              <a:rPr lang="en-US" sz="2400" dirty="0" smtClean="0"/>
              <a:t>by a small change in the parameters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If we make many steps towards a smaller cost function we should eventually find a minimum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(and so a small difference between the network output and the true values)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Gradient Descent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18" y="1028699"/>
            <a:ext cx="4905182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200400"/>
            <a:ext cx="5127191" cy="3518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358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 may find a local minimum, rather than global, which is fine.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2578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If we are not careful with the step size we may bounce around the minimum.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Accuracy/Training Plots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895600"/>
            <a:ext cx="5254752" cy="3941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1" y="1143000"/>
            <a:ext cx="8610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Here we have a typical example of training curves for a network.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2000" dirty="0" smtClean="0"/>
              <a:t> shows the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accuracy</a:t>
            </a:r>
            <a:r>
              <a:rPr lang="en-US" sz="2000" dirty="0" smtClean="0"/>
              <a:t> of the network predictions (test data set)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Green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 show the value of the 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Cost/Loss values </a:t>
            </a:r>
            <a:r>
              <a:rPr lang="en-US" sz="2000" dirty="0" smtClean="0"/>
              <a:t>for the 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   testing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training</a:t>
            </a:r>
            <a:r>
              <a:rPr lang="en-US" sz="2000" dirty="0" smtClean="0"/>
              <a:t> data sets, respectively.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3353" y="3505200"/>
            <a:ext cx="35082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Here the accuracy reaches ~90%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This level of accuracy is reached rather early in the training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3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Overtraining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200"/>
            <a:ext cx="37338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37794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It is possible for a network to </a:t>
            </a:r>
            <a:r>
              <a:rPr lang="en-US" sz="2400" dirty="0" err="1" smtClean="0">
                <a:solidFill>
                  <a:schemeClr val="tx2"/>
                </a:solidFill>
              </a:rPr>
              <a:t>Overtrain</a:t>
            </a:r>
            <a:r>
              <a:rPr lang="en-US" sz="2400" dirty="0" smtClean="0"/>
              <a:t>, or for it to learn specific features of its training data too well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In this case the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network will not be as general</a:t>
            </a:r>
            <a:r>
              <a:rPr lang="en-US" sz="2400" dirty="0" smtClean="0"/>
              <a:t>, and will not perform well on data it has not seen before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81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much like overfitting, which you can see in this plot. The black curve would be </a:t>
            </a:r>
            <a:r>
              <a:rPr lang="en-US" sz="2400" dirty="0" smtClean="0"/>
              <a:t>a good separating function, while the green curve focuses too much on this particular data set.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6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a Neural Network (NN)?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 smtClean="0"/>
              <a:t>Neural Networks are effectively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function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approximator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endParaRPr lang="en-US" sz="32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 smtClean="0"/>
              <a:t>They are loosely modeled on neural activity in the brain </a:t>
            </a:r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</a:rPr>
              <a:t>(neurons fire or remain silent based on sensory input)</a:t>
            </a:r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 smtClean="0"/>
              <a:t>NN</a:t>
            </a:r>
            <a:r>
              <a:rPr lang="en-US" sz="3200" baseline="30000" dirty="0" smtClean="0"/>
              <a:t>s</a:t>
            </a:r>
            <a:r>
              <a:rPr lang="en-US" sz="3200" dirty="0" smtClean="0"/>
              <a:t> have many, though not unlimited,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56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Test/Training loss when overtraining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62200"/>
            <a:ext cx="57912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see overtraining occur in our example plot. After </a:t>
            </a:r>
          </a:p>
          <a:p>
            <a:r>
              <a:rPr lang="en-US" sz="2400" dirty="0" smtClean="0"/>
              <a:t>2000 iterations the loss from the training data continues to drop, while the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test loss does not improve</a:t>
            </a:r>
            <a:r>
              <a:rPr lang="en-US" sz="2400" dirty="0" smtClean="0"/>
              <a:t>. These curves should overlap.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2819400"/>
            <a:ext cx="0" cy="34290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32004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It is probably best to stop training this network near 2000 iterations (maybe 3000).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Deep Neural Networks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05181" cy="49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are Deep NNs possible now?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Traditionally Deep networks (large NNs) were not feasible. They are now possible due to improved hardware, as well as the following: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ReLu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activation function </a:t>
            </a:r>
            <a:r>
              <a:rPr lang="en-US" sz="2400" dirty="0" smtClean="0"/>
              <a:t>allows neurons in early layers to have an effect on the Cost function’s gradient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It was found that most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 minima</a:t>
            </a:r>
            <a:r>
              <a:rPr lang="en-US" sz="2400" dirty="0" smtClean="0"/>
              <a:t> are as good as the global, so it is not necessary to search too hard for it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Stochastic Gradient Descent </a:t>
            </a:r>
            <a:r>
              <a:rPr lang="en-US" sz="2400" dirty="0" smtClean="0"/>
              <a:t>(checking the gradient after small batches, rather than after the full training set)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New methods of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parameter initialization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(instead of random)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Convolutional Neural Network (CNN)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562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Effectively a set of </a:t>
            </a:r>
            <a:r>
              <a:rPr lang="en-US" sz="2400" dirty="0" smtClean="0">
                <a:solidFill>
                  <a:schemeClr val="tx2"/>
                </a:solidFill>
              </a:rPr>
              <a:t>image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preprocessing steps </a:t>
            </a:r>
            <a:r>
              <a:rPr lang="en-US" sz="2400" dirty="0" smtClean="0"/>
              <a:t>which feed into a standard Neural Network</a:t>
            </a:r>
            <a:endParaRPr lang="en-US" sz="2400" dirty="0"/>
          </a:p>
        </p:txBody>
      </p:sp>
      <p:pic>
        <p:nvPicPr>
          <p:cNvPr id="2050" name="Picture 2" descr="C:\Users\chris\OneDrive\Documents\My Tikz Diagrams\CNN for NOvA\CNN-NOvA-v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" y="1447800"/>
            <a:ext cx="9091510" cy="39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is preprocessing necessary?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7512" y="18288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Using each pixel of a large image as input will create a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massive Neural Network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A simple NN may not be able to find the desired object in a different position of an image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(spatial invariance)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Convolution</a:t>
            </a:r>
            <a:r>
              <a:rPr lang="en-US" sz="2800" dirty="0" smtClean="0"/>
              <a:t> can also find “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features</a:t>
            </a:r>
            <a:r>
              <a:rPr lang="en-US" sz="2800" dirty="0" smtClean="0"/>
              <a:t>” that a pure NN may not ever learn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3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8458200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Convolution </a:t>
            </a:r>
            <a:r>
              <a:rPr lang="en-US" sz="4000" dirty="0" smtClean="0"/>
              <a:t>(pattern searching)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1394544"/>
            <a:ext cx="533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="1" dirty="0" smtClean="0">
                <a:solidFill>
                  <a:schemeClr val="tx2"/>
                </a:solidFill>
              </a:rPr>
              <a:t> Kernel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chemeClr val="tx2"/>
                </a:solidFill>
              </a:rPr>
              <a:t>Filter</a:t>
            </a:r>
            <a:r>
              <a:rPr lang="en-US" dirty="0" smtClean="0"/>
              <a:t> is a simple matrix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kernel is moved along the input, and the sum of the products of the kernel values and the image values under the kernel are used as output (simply a weighted average)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resulting output is the </a:t>
            </a:r>
            <a:r>
              <a:rPr lang="en-US" b="1" dirty="0" smtClean="0">
                <a:solidFill>
                  <a:schemeClr val="tx2"/>
                </a:solidFill>
              </a:rPr>
              <a:t>Activation</a:t>
            </a:r>
            <a:r>
              <a:rPr lang="en-US" dirty="0" smtClean="0"/>
              <a:t> / </a:t>
            </a:r>
            <a:r>
              <a:rPr lang="en-US" b="1" dirty="0" smtClean="0">
                <a:solidFill>
                  <a:schemeClr val="tx2"/>
                </a:solidFill>
              </a:rPr>
              <a:t>Feature Map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/>
                </a:solidFill>
              </a:rPr>
              <a:t>Stride</a:t>
            </a:r>
            <a:r>
              <a:rPr lang="en-US" dirty="0" smtClean="0"/>
              <a:t> is simply the number of spaces the kernel moves with each step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 output layer is sometimes padded with zeros to have a size consistent with the input layer (</a:t>
            </a:r>
            <a:r>
              <a:rPr lang="en-US" b="1" dirty="0" smtClean="0">
                <a:solidFill>
                  <a:schemeClr val="tx2"/>
                </a:solidFill>
              </a:rPr>
              <a:t>Padding</a:t>
            </a:r>
            <a:r>
              <a:rPr lang="en-US" dirty="0" smtClean="0"/>
              <a:t>)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>
              <a:buClr>
                <a:schemeClr val="tx2"/>
              </a:buClr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42999"/>
            <a:ext cx="38862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Convolution example: Edge finding</a:t>
            </a:r>
            <a:endParaRPr lang="en-US" dirty="0"/>
          </a:p>
        </p:txBody>
      </p:sp>
      <p:pic>
        <p:nvPicPr>
          <p:cNvPr id="2050" name="Picture 2" descr="C:\Users\chris\OneDrive\Documents\Research\Talks\Neural Nets and Deep Learning Lecture - Dubna University April2019\figs\tut1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629400" cy="46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Kernels are generally learned by the network!</a:t>
            </a:r>
          </a:p>
        </p:txBody>
      </p:sp>
    </p:spTree>
    <p:extLst>
      <p:ext uri="{BB962C8B-B14F-4D97-AF65-F5344CB8AC3E}">
        <p14:creationId xmlns:p14="http://schemas.microsoft.com/office/powerpoint/2010/main" val="28697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Pooling </a:t>
            </a:r>
            <a:r>
              <a:rPr lang="en-US" sz="3200" dirty="0" smtClean="0"/>
              <a:t>(information reduction)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100202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15240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Pooling is used to reduce the information flowing to the network, while keeping important activations</a:t>
            </a:r>
          </a:p>
          <a:p>
            <a:endParaRPr lang="en-US" dirty="0"/>
          </a:p>
          <a:p>
            <a:r>
              <a:rPr lang="en-US" dirty="0" smtClean="0"/>
              <a:t>In this way we retain the general locations of features (kernel activations), without keeping less interesting information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Max Pooling: </a:t>
            </a:r>
            <a:r>
              <a:rPr lang="en-US" dirty="0" smtClean="0"/>
              <a:t>Keep only the largest activation in an area of the feature map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Average Pooling: </a:t>
            </a:r>
            <a:r>
              <a:rPr lang="en-US" dirty="0" smtClean="0"/>
              <a:t>Average all activation values within the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\OneDrive\Documents\My Tikz Diagrams\1x1 Convolution Diagram\1x1 Convolution Diagram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8" y="304799"/>
            <a:ext cx="9175868" cy="64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8458200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1x1 </a:t>
            </a:r>
            <a:r>
              <a:rPr lang="en-US" dirty="0" smtClean="0"/>
              <a:t>Convolution</a:t>
            </a:r>
          </a:p>
          <a:p>
            <a:pPr algn="ctr"/>
            <a:r>
              <a:rPr lang="en-US" sz="3800" dirty="0" smtClean="0"/>
              <a:t>(information reduction and pattern interweaving)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This layer is used to reduce the parameter space and interweave patterns from feature maps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It is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surprisingly powerful</a:t>
            </a:r>
            <a:r>
              <a:rPr lang="en-US" sz="2400" dirty="0" smtClean="0"/>
              <a:t>, and further helps to detect features while reducing data flow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Basically, feature maps are added together with weights, which become network parameters.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458200" cy="163121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if we have 200 kernels, and so 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200 feature maps</a:t>
            </a:r>
            <a:r>
              <a:rPr lang="en-US" sz="2000" dirty="0" smtClean="0"/>
              <a:t>, we can add them together with weights to make as many/few outputs as we like.</a:t>
            </a:r>
          </a:p>
          <a:p>
            <a:endParaRPr lang="en-US" sz="2000" dirty="0"/>
          </a:p>
          <a:p>
            <a:r>
              <a:rPr lang="en-US" sz="2000" dirty="0" smtClean="0"/>
              <a:t>One can imagine adding a vertical edge feature map to a horizontal one, to get a general edge detection, so 2 maps become 1 more powerful map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6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Function </a:t>
            </a:r>
            <a:r>
              <a:rPr lang="en-US" dirty="0" err="1" smtClean="0"/>
              <a:t>approximator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798"/>
            <a:ext cx="4419600" cy="4839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1447798"/>
            <a:ext cx="434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A NN with </a:t>
            </a:r>
            <a:r>
              <a:rPr lang="en-US" sz="3600" dirty="0" smtClean="0"/>
              <a:t>∞</a:t>
            </a:r>
            <a:r>
              <a:rPr lang="en-US" sz="2400" dirty="0" smtClean="0"/>
              <a:t> neurons can reproduce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r>
              <a:rPr lang="en-US" sz="2400" dirty="0" smtClean="0"/>
              <a:t> function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In practice this means we can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approximate</a:t>
            </a:r>
            <a:r>
              <a:rPr lang="en-US" sz="2400" dirty="0" smtClean="0"/>
              <a:t> any function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As we increase the number of neurons we get closer to the actual function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How is this useful?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2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8458200" cy="8492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Dropout Layer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599"/>
            <a:ext cx="7848600" cy="2555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572000"/>
            <a:ext cx="8458200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chemeClr val="tx2"/>
              </a:buClr>
            </a:pPr>
            <a:endParaRPr lang="en-US" sz="20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Applied to fully connected layers</a:t>
            </a:r>
          </a:p>
          <a:p>
            <a:pPr>
              <a:buClr>
                <a:schemeClr val="tx2"/>
              </a:buClr>
            </a:pPr>
            <a:r>
              <a:rPr lang="en-US" sz="2000" dirty="0"/>
              <a:t> </a:t>
            </a:r>
            <a:r>
              <a:rPr lang="en-US" sz="2000" dirty="0" smtClean="0"/>
              <a:t>   (the neural network at the end)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Nodes are randomly removed </a:t>
            </a:r>
            <a:r>
              <a:rPr lang="en-US" sz="2000" dirty="0" smtClean="0"/>
              <a:t>from the training process by setting their weights to zero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Clr>
                <a:schemeClr val="tx2"/>
              </a:buClr>
            </a:pPr>
            <a:endParaRPr lang="en-US" sz="2000" dirty="0" smtClean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This promotes redundancy in the network, and guards against overtraining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11033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Used only during training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!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Example CNN use in physics? </a:t>
            </a:r>
            <a:r>
              <a:rPr lang="en-US" sz="3200" dirty="0" err="1" smtClean="0">
                <a:solidFill>
                  <a:srgbClr val="FFA021"/>
                </a:solidFill>
                <a:latin typeface="Lucida Bright" panose="02040602050505020304" pitchFamily="18" charset="0"/>
              </a:rPr>
              <a:t>NO</a:t>
            </a:r>
            <a:r>
              <a:rPr lang="en-US" sz="3200" dirty="0" err="1" smtClean="0">
                <a:solidFill>
                  <a:srgbClr val="FFA021"/>
                </a:solidFill>
                <a:latin typeface="Symbol" panose="05050102010706020507" pitchFamily="18" charset="2"/>
              </a:rPr>
              <a:t>n</a:t>
            </a:r>
            <a:r>
              <a:rPr lang="en-US" sz="3200" dirty="0" err="1" smtClean="0">
                <a:solidFill>
                  <a:srgbClr val="FFA021"/>
                </a:solidFill>
                <a:latin typeface="Lucida Bright" panose="02040602050505020304" pitchFamily="18" charset="0"/>
              </a:rPr>
              <a:t>A</a:t>
            </a:r>
            <a:r>
              <a:rPr lang="en-US" sz="3200" dirty="0">
                <a:solidFill>
                  <a:srgbClr val="FFA021"/>
                </a:solidFill>
                <a:latin typeface="Lucida Bright" panose="02040602050505020304" pitchFamily="18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1300" y="685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A021"/>
                </a:solidFill>
              </a:rPr>
              <a:t>N</a:t>
            </a:r>
            <a:r>
              <a:rPr lang="en-US" sz="2000" dirty="0" err="1" smtClean="0"/>
              <a:t>uMI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A021"/>
                </a:solidFill>
              </a:rPr>
              <a:t>O</a:t>
            </a:r>
            <a:r>
              <a:rPr lang="en-US" sz="2000" dirty="0"/>
              <a:t>ff-axis </a:t>
            </a:r>
            <a:r>
              <a:rPr lang="en-US" sz="2400" dirty="0">
                <a:solidFill>
                  <a:srgbClr val="FFA021"/>
                </a:solidFill>
                <a:latin typeface="Symbol" panose="05050102010706020507" pitchFamily="18" charset="2"/>
              </a:rPr>
              <a:t>n</a:t>
            </a:r>
            <a:r>
              <a:rPr lang="en-US" sz="2400" baseline="-25000" dirty="0" smtClean="0"/>
              <a:t>e</a:t>
            </a:r>
            <a:r>
              <a:rPr lang="en-US" sz="2000" dirty="0"/>
              <a:t> 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dirty="0" smtClean="0"/>
              <a:t>ppearance</a:t>
            </a:r>
          </a:p>
        </p:txBody>
      </p:sp>
      <p:pic>
        <p:nvPicPr>
          <p:cNvPr id="4" name="Picture 2" descr="C:\Users\chris\OneDrive\NEC2019_JINR_IT_Conference_Montenegro\NOvA CNN Talk\figs\neutrino_2018_nova_unexpected_results_5_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4" y="2057400"/>
            <a:ext cx="5052314" cy="44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7538" y="2039743"/>
            <a:ext cx="3946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Neutrino oscillations cause different neutrino flavors to appear during interaction than when created during production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Understanding these oscillations helps us understand fundamental properties of the </a:t>
            </a:r>
            <a:r>
              <a:rPr lang="en-US" dirty="0" smtClean="0"/>
              <a:t>neutrino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The beam composition is measured at the Near </a:t>
            </a:r>
            <a:r>
              <a:rPr lang="en-US" dirty="0" smtClean="0"/>
              <a:t>Detector (mostly muon neutrinos)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The number of electron/muon neutrinos appearing at </a:t>
            </a:r>
            <a:r>
              <a:rPr lang="en-US" dirty="0"/>
              <a:t>the Far </a:t>
            </a:r>
            <a:r>
              <a:rPr lang="en-US" dirty="0" smtClean="0"/>
              <a:t>Detector provides the oscillation measurement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 neutrino oscillation parameters!</a:t>
            </a:r>
          </a:p>
          <a:p>
            <a:pPr algn="ctr"/>
            <a:r>
              <a:rPr lang="en-US" sz="2000" dirty="0" smtClean="0"/>
              <a:t>(among other interesting neutrino topics)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A021"/>
                </a:solidFill>
                <a:latin typeface="Lucida Bright" panose="02040602050505020304" pitchFamily="18" charset="0"/>
              </a:rPr>
              <a:t>NOvA</a:t>
            </a:r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 Data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C:\Users\chris\OneDrive\NEC2019_JINR_IT_Conference_Montenegro\NOvA CNN Talk\figs\Schematic-of-the-NOnA-particle-det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7" y="1219200"/>
            <a:ext cx="8808052" cy="55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 descr="C:\Users\chris\OneDrive\NEC2019_JINR_IT_Conference_Montenegro\NOvA CNN Talk\figs\15386761394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" y="152400"/>
            <a:ext cx="9107215" cy="66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\OneDrive\NEC2019_JINR_IT_Conference_Montenegro\NOvA CNN Talk\figs\Event-pic-nosl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2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A021"/>
                </a:solidFill>
                <a:latin typeface="Lucida Bright" panose="02040602050505020304" pitchFamily="18" charset="0"/>
              </a:rPr>
              <a:t>NOvA</a:t>
            </a:r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 Data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480" y="895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550 </a:t>
            </a:r>
            <a:r>
              <a:rPr lang="en-US" sz="2000" dirty="0" err="1" smtClean="0">
                <a:latin typeface="Symbol" panose="05050102010706020507" pitchFamily="18" charset="2"/>
              </a:rPr>
              <a:t>m</a:t>
            </a:r>
            <a:r>
              <a:rPr lang="en-US" sz="2000" dirty="0" err="1" smtClean="0"/>
              <a:t>s</a:t>
            </a:r>
            <a:r>
              <a:rPr lang="en-US" sz="2000" dirty="0" smtClean="0"/>
              <a:t> window in the Far Detector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ris\OneDrive\NEC2019_JINR_IT_Conference_Montenegro\NOvA CNN Talk\figs\Event-pic-sl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5400"/>
            <a:ext cx="9134856" cy="52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A021"/>
                </a:solidFill>
                <a:latin typeface="Lucida Bright" panose="02040602050505020304" pitchFamily="18" charset="0"/>
              </a:rPr>
              <a:t>NOvA</a:t>
            </a:r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 Data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480" y="895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10 </a:t>
            </a:r>
            <a:r>
              <a:rPr lang="en-US" sz="2000" dirty="0" err="1" smtClean="0">
                <a:latin typeface="Symbol" panose="05050102010706020507" pitchFamily="18" charset="2"/>
              </a:rPr>
              <a:t>m</a:t>
            </a:r>
            <a:r>
              <a:rPr lang="en-US" sz="2000" dirty="0" err="1" smtClean="0"/>
              <a:t>s</a:t>
            </a:r>
            <a:r>
              <a:rPr lang="en-US" sz="2000" dirty="0" smtClean="0"/>
              <a:t> window during active beam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\OneDrive\NEC2019_JINR_IT_Conference_Montenegro\NOvA CNN Talk\My Old Talks\figs\event-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72012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How to Distinguish Neutrino Types?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2712" y="1371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n</a:t>
            </a:r>
            <a:r>
              <a:rPr lang="en-US" sz="4000" b="1" baseline="-25000" dirty="0" smtClean="0">
                <a:latin typeface="Symbol" panose="05050102010706020507" pitchFamily="18" charset="2"/>
              </a:rPr>
              <a:t>m</a:t>
            </a:r>
            <a:endParaRPr lang="en-US" b="1" baseline="-25000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2712" y="3200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n</a:t>
            </a:r>
            <a:r>
              <a:rPr lang="en-US" sz="4000" b="1" baseline="-25000" dirty="0"/>
              <a:t>e</a:t>
            </a:r>
            <a:endParaRPr lang="en-US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982712" y="5181600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NC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ris\OneDrive\NEC2019_JINR_IT_Conference_Montenegro\NOvA CNN Talk\My Old Talks\Poster\figs\GoogLeNet+(2014)+Inception+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2978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Network Inspiration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Inception modules are groups of Convolution/Pooling layers that include 1x1 Conv. to reduce the parameters in the network, allowing for deeper networks.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920" y="4309202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80x100 matrix of energy deposits are extracted from the detector data. Greatly reduces data flow through network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X and Y-views are sent separately through the two towers of </a:t>
            </a:r>
            <a:r>
              <a:rPr lang="en-US" dirty="0" err="1" smtClean="0"/>
              <a:t>NOvA’s</a:t>
            </a:r>
            <a:r>
              <a:rPr lang="en-US" dirty="0" smtClean="0"/>
              <a:t> network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The towers are merged, and the network outputs a value for each interaction type, which is </a:t>
            </a:r>
            <a:r>
              <a:rPr lang="en-US" dirty="0" err="1" smtClean="0"/>
              <a:t>Softmax</a:t>
            </a:r>
            <a:r>
              <a:rPr lang="en-US" dirty="0" smtClean="0"/>
              <a:t> normalized</a:t>
            </a:r>
          </a:p>
        </p:txBody>
      </p:sp>
      <p:pic>
        <p:nvPicPr>
          <p:cNvPr id="5" name="Picture 3" descr="C:\Users\chris\OneDrive\NEC2019_JINR_IT_Conference_Montenegro\NOvA CNN Talk\My Old Talks\Poster\figs\nova-cnn-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1528"/>
            <a:ext cx="2552198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A021"/>
                </a:solidFill>
                <a:latin typeface="Lucida Bright" panose="02040602050505020304" pitchFamily="18" charset="0"/>
              </a:rPr>
              <a:t>NOvA’s</a:t>
            </a:r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 Event Classification CNN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pic>
        <p:nvPicPr>
          <p:cNvPr id="8194" name="Picture 2" descr="C:\Users\chris\OneDrive\NEC2019_JINR_IT_Conference_Montenegro\NOvA CNN Talk\fig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08" y="1219200"/>
            <a:ext cx="6242347" cy="28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Event Classification Network Results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8839200" cy="18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hris\OneDrive\NEC2019_JINR_IT_Conference_Montenegro\NOvA CNN Talk\figs\nova-classification-nue-resul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220462"/>
            <a:ext cx="4584401" cy="30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ris\OneDrive\NEC2019_JINR_IT_Conference_Montenegro\NOvA CNN Talk\figs\nova-classification-numu-resul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33" y="1220462"/>
            <a:ext cx="4495800" cy="30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Example: Population Separation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315215" cy="5486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952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Particle Identification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Particle identification is necessary for in-depth physics analysis.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99008" y="1164180"/>
            <a:ext cx="6945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Neutrino interactions in the detector are simulated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Hits are clustered into tracks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An interaction vertex is determined</a:t>
            </a:r>
          </a:p>
          <a:p>
            <a:pPr marL="285750" indent="-285750">
              <a:lnSpc>
                <a:spcPct val="150000"/>
              </a:lnSpc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Single particle tracks are separated for training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 descr="C:\Users\chris\OneDrive\NEC2019_JINR_IT_Conference_Montenegro\NOvA CNN Talk\figs\particle-id-cluste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3200400"/>
            <a:ext cx="8588376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3" y="2133600"/>
            <a:ext cx="6491091" cy="39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Particle ID Network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48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Context provides up to an 11% improvement in efficiency and purity!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050" name="Picture 2" descr="C:\Users\chris\OneDrive\NEC2019_JINR_IT_Conference_Montenegro\NOvA CNN Talk\figs\particle-id-4-pic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3" y="840556"/>
            <a:ext cx="6491091" cy="12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A021"/>
                </a:solidFill>
                <a:latin typeface="Lucida Bright" panose="02040602050505020304" pitchFamily="18" charset="0"/>
              </a:rPr>
              <a:t>More CNN work in </a:t>
            </a:r>
            <a:r>
              <a:rPr lang="en-US" sz="3200" dirty="0" err="1" smtClean="0">
                <a:solidFill>
                  <a:srgbClr val="FFA021"/>
                </a:solidFill>
                <a:latin typeface="Lucida Bright" panose="02040602050505020304" pitchFamily="18" charset="0"/>
              </a:rPr>
              <a:t>NOvA</a:t>
            </a:r>
            <a:endParaRPr lang="en-US" sz="3200" dirty="0">
              <a:solidFill>
                <a:srgbClr val="FFA021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" y="1371600"/>
            <a:ext cx="7696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Continue to improve event classification network and particle ID network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err="1" smtClean="0"/>
              <a:t>NOvA</a:t>
            </a:r>
            <a:r>
              <a:rPr lang="en-US" sz="2000" dirty="0" smtClean="0"/>
              <a:t> has created a CNN to improve </a:t>
            </a:r>
            <a:r>
              <a:rPr lang="en-US" sz="2400" dirty="0" smtClean="0">
                <a:latin typeface="Symbol" panose="05050102010706020507" pitchFamily="18" charset="2"/>
              </a:rPr>
              <a:t>n</a:t>
            </a:r>
            <a:r>
              <a:rPr lang="en-US" sz="2400" baseline="-25000" dirty="0" smtClean="0"/>
              <a:t>e</a:t>
            </a:r>
            <a:r>
              <a:rPr lang="en-US" sz="2000" dirty="0" smtClean="0"/>
              <a:t> and electron energy estimation: 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B0F0"/>
                </a:solidFill>
              </a:rPr>
              <a:t>PRD: DOI: 10.1103/PhysRevD.99.012011</a:t>
            </a:r>
          </a:p>
          <a:p>
            <a:pPr>
              <a:buClr>
                <a:schemeClr val="tx2"/>
              </a:buClr>
              <a:buSzPct val="150000"/>
            </a:pPr>
            <a:endParaRPr lang="en-US" sz="2000" dirty="0" smtClean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Creation of LSTM network to improve </a:t>
            </a:r>
            <a:r>
              <a:rPr lang="en-US" sz="2400" dirty="0" smtClean="0">
                <a:latin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 energy estimation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CNN to reduce cosmic ray background</a:t>
            </a: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NOvA</a:t>
            </a:r>
            <a:r>
              <a:rPr lang="en-US" sz="2000" dirty="0" smtClean="0"/>
              <a:t> test beam detector will provide labeled data from single-particle interactions allowing for data-driven checks of deep learning methods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And more….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Problems with traditional NNs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739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They require a huge amount of training data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(whereas humans can infer from relatively small amount of initial information)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They are a computationally heavy method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(requiring large amounts of parallel processing and memory)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They aren’t generally very adaptable, requiring retraining when new situations arise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Constructing a suitable NN is a bit of an art form. There are guidelines, but NNs are not generally understood well enough to make rules based on first principles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73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We have only looked at one type of NN: the feed-forward NN with supervised learning (labeled data)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Neural Networks are not the only method of Machine Learning (Decision Trees, Regression methods, K-means…)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Innovations happen all the time, as this is a young field!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73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Typical Applications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67711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Physics analysis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(classify events, reconstruction)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Medical diagnosis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Finance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(market prediction, loan classification)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Image processing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(facial recognition, self-driving)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Nearly any classification problem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83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Basic Structure of a NN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348618" cy="5592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1143000"/>
            <a:ext cx="533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Network is composed of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neurons </a:t>
            </a:r>
            <a:r>
              <a:rPr lang="en-US" sz="2400" dirty="0" smtClean="0"/>
              <a:t>fully connected to network inputs and each other</a:t>
            </a:r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The output of a neuron is a </a:t>
            </a:r>
            <a:r>
              <a:rPr lang="en-US" sz="2400" dirty="0" smtClean="0">
                <a:solidFill>
                  <a:schemeClr val="tx2"/>
                </a:solidFill>
              </a:rPr>
              <a:t>weighted</a:t>
            </a:r>
            <a:r>
              <a:rPr lang="en-US" sz="2400" dirty="0" smtClean="0"/>
              <a:t> combination of its inputs, with an added constant (</a:t>
            </a:r>
            <a:r>
              <a:rPr lang="en-US" sz="2400" dirty="0" smtClean="0">
                <a:solidFill>
                  <a:schemeClr val="tx2"/>
                </a:solidFill>
              </a:rPr>
              <a:t>bias term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(and an applied activation function)</a:t>
            </a:r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Weights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tx2"/>
                </a:solidFill>
              </a:rPr>
              <a:t>biases</a:t>
            </a:r>
            <a:r>
              <a:rPr lang="en-US" sz="2400" dirty="0" smtClean="0"/>
              <a:t> are the parameters of the network</a:t>
            </a:r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We want find the parameters that produce the desired output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2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Single Neuron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38" y="1143000"/>
            <a:ext cx="6858000" cy="55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Activation Functions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Activation functions provide non-linearity to the network </a:t>
            </a:r>
            <a:r>
              <a:rPr lang="en-US" sz="28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(necessary for generalization to any function)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Multiple layers of neurons without activation functions are equivalent to a single layer 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(just linear combination of the inputs)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/>
              <a:t>In the same way, a linear activation function will provide no additional complexity. </a:t>
            </a:r>
          </a:p>
          <a:p>
            <a:pPr>
              <a:buClr>
                <a:schemeClr val="tx2"/>
              </a:buClr>
              <a:buSzPct val="150000"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 activation functions must be non-linear!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82000" cy="8492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Sigmoid: the classic activation function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1"/>
            <a:ext cx="4206365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6566" y="1589039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Output range: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(0,1)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Like On/Off state of a real neuron</a:t>
            </a:r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/>
              <a:t>Continuous!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6" y="4889981"/>
            <a:ext cx="2228246" cy="9760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4685489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Between </a:t>
            </a:r>
            <a:r>
              <a:rPr lang="en-US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x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range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(-4,4) </a:t>
            </a:r>
            <a:r>
              <a:rPr lang="en-US" sz="2800" dirty="0" smtClean="0"/>
              <a:t>we have a smooth transition from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(inactive)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(activated). </a:t>
            </a:r>
            <a:r>
              <a:rPr lang="en-US" sz="2800" dirty="0" smtClean="0">
                <a:solidFill>
                  <a:schemeClr val="tx2"/>
                </a:solidFill>
              </a:rPr>
              <a:t>This is important!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1273</TotalTime>
  <Words>1979</Words>
  <Application>Microsoft Office PowerPoint</Application>
  <PresentationFormat>On-screen Show (4:3)</PresentationFormat>
  <Paragraphs>280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Perspective</vt:lpstr>
      <vt:lpstr>An Introduction to  Neural Networks</vt:lpstr>
      <vt:lpstr>What is a Neural Network (NN)?</vt:lpstr>
      <vt:lpstr>Function approximator?</vt:lpstr>
      <vt:lpstr>Example: Population Separation</vt:lpstr>
      <vt:lpstr>Typical Applications</vt:lpstr>
      <vt:lpstr>Basic Structure of a NN</vt:lpstr>
      <vt:lpstr>A Single Neuron</vt:lpstr>
      <vt:lpstr>Activation Functions</vt:lpstr>
      <vt:lpstr>Sigmoid: the classic activation function</vt:lpstr>
      <vt:lpstr>Why do we want a smooth  activation function?</vt:lpstr>
      <vt:lpstr>ReLu: The new activation function</vt:lpstr>
      <vt:lpstr>Why a bias term in the sum?</vt:lpstr>
      <vt:lpstr>Training the network</vt:lpstr>
      <vt:lpstr>Training Data</vt:lpstr>
      <vt:lpstr>Cost/Loss Function</vt:lpstr>
      <vt:lpstr>Modify parameters</vt:lpstr>
      <vt:lpstr>Gradient Descent</vt:lpstr>
      <vt:lpstr>Accuracy/Training Plots</vt:lpstr>
      <vt:lpstr>Overtraining</vt:lpstr>
      <vt:lpstr>Test/Training loss when overtraining</vt:lpstr>
      <vt:lpstr>Deep Neural Networks</vt:lpstr>
      <vt:lpstr>Why are Deep NNs possible now?</vt:lpstr>
      <vt:lpstr>Convolutional Neural Network (CNN)</vt:lpstr>
      <vt:lpstr>Why is preprocessing necessary?</vt:lpstr>
      <vt:lpstr>PowerPoint Presentation</vt:lpstr>
      <vt:lpstr>Convolution example: Edge finding</vt:lpstr>
      <vt:lpstr>Pooling (information reduction)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traditional NNs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Deep Learning Workshop</dc:title>
  <dc:creator>Chris Kullenberg</dc:creator>
  <cp:lastModifiedBy>Chris Kullenberg</cp:lastModifiedBy>
  <cp:revision>76</cp:revision>
  <dcterms:created xsi:type="dcterms:W3CDTF">2006-08-16T00:00:00Z</dcterms:created>
  <dcterms:modified xsi:type="dcterms:W3CDTF">2019-10-16T09:33:50Z</dcterms:modified>
</cp:coreProperties>
</file>